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3" r:id="rId2"/>
    <p:sldId id="258" r:id="rId3"/>
    <p:sldId id="287" r:id="rId4"/>
    <p:sldId id="284" r:id="rId5"/>
    <p:sldId id="279" r:id="rId6"/>
    <p:sldId id="263" r:id="rId7"/>
    <p:sldId id="264" r:id="rId8"/>
    <p:sldId id="282" r:id="rId9"/>
    <p:sldId id="266" r:id="rId10"/>
    <p:sldId id="267" r:id="rId11"/>
    <p:sldId id="289" r:id="rId12"/>
    <p:sldId id="288" r:id="rId13"/>
    <p:sldId id="275" r:id="rId14"/>
    <p:sldId id="276"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31560-15F8-4BE1-8E42-D5949BCF0EE5}" type="doc">
      <dgm:prSet loTypeId="urn:microsoft.com/office/officeart/2005/8/layout/orgChart1" loCatId="hierarchy" qsTypeId="urn:microsoft.com/office/officeart/2005/8/quickstyle/simple1#15" qsCatId="simple" csTypeId="urn:microsoft.com/office/officeart/2005/8/colors/colorful4" csCatId="colorful" phldr="1"/>
      <dgm:spPr/>
      <dgm:t>
        <a:bodyPr/>
        <a:lstStyle/>
        <a:p>
          <a:endParaRPr lang="en-US"/>
        </a:p>
      </dgm:t>
    </dgm:pt>
    <dgm:pt modelId="{6E029D1C-29EF-4CB7-92F4-5818A402B254}">
      <dgm:prSet phldrT="[Text]" custT="1"/>
      <dgm:spPr/>
      <dgm:t>
        <a:bodyPr/>
        <a:lstStyle/>
        <a:p>
          <a:r>
            <a:rPr lang="vi-VN" sz="3200" b="1">
              <a:latin typeface="Times New Roman" panose="02020603050405020304" pitchFamily="18" charset="0"/>
              <a:cs typeface="Times New Roman" panose="02020603050405020304" pitchFamily="18" charset="0"/>
            </a:rPr>
            <a:t>Viết đoạn văn</a:t>
          </a:r>
          <a:endParaRPr lang="en-US" sz="3200" b="1" dirty="0">
            <a:latin typeface="Times New Roman" panose="02020603050405020304" pitchFamily="18" charset="0"/>
            <a:cs typeface="Times New Roman" panose="02020603050405020304" pitchFamily="18" charset="0"/>
          </a:endParaRPr>
        </a:p>
      </dgm:t>
    </dgm:pt>
    <dgm:pt modelId="{C126F9C6-759B-4CD8-B3D1-BE6CF12621AC}" type="parTrans" cxnId="{1613F62B-8E05-42F5-829C-C16F07F41B63}">
      <dgm:prSet/>
      <dgm:spPr/>
      <dgm:t>
        <a:bodyPr/>
        <a:lstStyle/>
        <a:p>
          <a:endParaRPr lang="en-US"/>
        </a:p>
      </dgm:t>
    </dgm:pt>
    <dgm:pt modelId="{7E948356-B418-4426-8315-C3AF3DB11C7D}" type="sibTrans" cxnId="{1613F62B-8E05-42F5-829C-C16F07F41B63}">
      <dgm:prSet/>
      <dgm:spPr/>
      <dgm:t>
        <a:bodyPr/>
        <a:lstStyle/>
        <a:p>
          <a:endParaRPr lang="en-US"/>
        </a:p>
      </dgm:t>
    </dgm:pt>
    <dgm:pt modelId="{0DD9739C-FB7C-4E6D-805E-EFA75B4C7712}" type="pres">
      <dgm:prSet presAssocID="{9BB31560-15F8-4BE1-8E42-D5949BCF0EE5}" presName="hierChild1" presStyleCnt="0">
        <dgm:presLayoutVars>
          <dgm:orgChart val="1"/>
          <dgm:chPref val="1"/>
          <dgm:dir/>
          <dgm:animOne val="branch"/>
          <dgm:animLvl val="lvl"/>
          <dgm:resizeHandles/>
        </dgm:presLayoutVars>
      </dgm:prSet>
      <dgm:spPr/>
    </dgm:pt>
    <dgm:pt modelId="{3D36507F-80E4-49AB-B930-B961D5E1FAC3}" type="pres">
      <dgm:prSet presAssocID="{6E029D1C-29EF-4CB7-92F4-5818A402B254}" presName="hierRoot1" presStyleCnt="0">
        <dgm:presLayoutVars>
          <dgm:hierBranch val="init"/>
        </dgm:presLayoutVars>
      </dgm:prSet>
      <dgm:spPr/>
    </dgm:pt>
    <dgm:pt modelId="{B56E741B-F75E-4D53-B47C-E86789B6CE07}" type="pres">
      <dgm:prSet presAssocID="{6E029D1C-29EF-4CB7-92F4-5818A402B254}" presName="rootComposite1" presStyleCnt="0"/>
      <dgm:spPr/>
    </dgm:pt>
    <dgm:pt modelId="{D302C3A7-D8CE-4323-8570-985D5BFA43E7}" type="pres">
      <dgm:prSet presAssocID="{6E029D1C-29EF-4CB7-92F4-5818A402B254}" presName="rootText1" presStyleLbl="node0" presStyleIdx="0" presStyleCnt="1" custScaleY="72082" custLinFactNeighborX="1252" custLinFactNeighborY="35551">
        <dgm:presLayoutVars>
          <dgm:chPref val="3"/>
        </dgm:presLayoutVars>
      </dgm:prSet>
      <dgm:spPr/>
    </dgm:pt>
    <dgm:pt modelId="{F15513EA-EF66-4412-85A8-9327AB61B866}" type="pres">
      <dgm:prSet presAssocID="{6E029D1C-29EF-4CB7-92F4-5818A402B254}" presName="rootConnector1" presStyleLbl="node1" presStyleIdx="0" presStyleCnt="0"/>
      <dgm:spPr/>
    </dgm:pt>
    <dgm:pt modelId="{85F42F69-9B9C-4B22-B20D-4DA237B58792}" type="pres">
      <dgm:prSet presAssocID="{6E029D1C-29EF-4CB7-92F4-5818A402B254}" presName="hierChild2" presStyleCnt="0"/>
      <dgm:spPr/>
    </dgm:pt>
    <dgm:pt modelId="{99EEDE7F-72D6-4F6C-871A-77F3E450BC44}" type="pres">
      <dgm:prSet presAssocID="{6E029D1C-29EF-4CB7-92F4-5818A402B254}" presName="hierChild3" presStyleCnt="0"/>
      <dgm:spPr/>
    </dgm:pt>
  </dgm:ptLst>
  <dgm:cxnLst>
    <dgm:cxn modelId="{1613F62B-8E05-42F5-829C-C16F07F41B63}" srcId="{9BB31560-15F8-4BE1-8E42-D5949BCF0EE5}" destId="{6E029D1C-29EF-4CB7-92F4-5818A402B254}" srcOrd="0" destOrd="0" parTransId="{C126F9C6-759B-4CD8-B3D1-BE6CF12621AC}" sibTransId="{7E948356-B418-4426-8315-C3AF3DB11C7D}"/>
    <dgm:cxn modelId="{85B44C3B-305D-4B08-99D0-3A5463E9526A}" type="presOf" srcId="{9BB31560-15F8-4BE1-8E42-D5949BCF0EE5}" destId="{0DD9739C-FB7C-4E6D-805E-EFA75B4C7712}" srcOrd="0" destOrd="0" presId="urn:microsoft.com/office/officeart/2005/8/layout/orgChart1"/>
    <dgm:cxn modelId="{F7276082-0A70-4FA2-8844-C53C719C54F5}" type="presOf" srcId="{6E029D1C-29EF-4CB7-92F4-5818A402B254}" destId="{F15513EA-EF66-4412-85A8-9327AB61B866}" srcOrd="1" destOrd="0" presId="urn:microsoft.com/office/officeart/2005/8/layout/orgChart1"/>
    <dgm:cxn modelId="{1E6A81ED-3D6E-4648-9D53-D711C7167BD6}" type="presOf" srcId="{6E029D1C-29EF-4CB7-92F4-5818A402B254}" destId="{D302C3A7-D8CE-4323-8570-985D5BFA43E7}" srcOrd="0" destOrd="0" presId="urn:microsoft.com/office/officeart/2005/8/layout/orgChart1"/>
    <dgm:cxn modelId="{B01F981D-013C-45F0-B908-FF404C39D654}" type="presParOf" srcId="{0DD9739C-FB7C-4E6D-805E-EFA75B4C7712}" destId="{3D36507F-80E4-49AB-B930-B961D5E1FAC3}" srcOrd="0" destOrd="0" presId="urn:microsoft.com/office/officeart/2005/8/layout/orgChart1"/>
    <dgm:cxn modelId="{88799CF1-38A3-4D77-AC93-573AAF23E45D}" type="presParOf" srcId="{3D36507F-80E4-49AB-B930-B961D5E1FAC3}" destId="{B56E741B-F75E-4D53-B47C-E86789B6CE07}" srcOrd="0" destOrd="0" presId="urn:microsoft.com/office/officeart/2005/8/layout/orgChart1"/>
    <dgm:cxn modelId="{6339FF88-8E56-42DD-8F9C-AC6625C8FA72}" type="presParOf" srcId="{B56E741B-F75E-4D53-B47C-E86789B6CE07}" destId="{D302C3A7-D8CE-4323-8570-985D5BFA43E7}" srcOrd="0" destOrd="0" presId="urn:microsoft.com/office/officeart/2005/8/layout/orgChart1"/>
    <dgm:cxn modelId="{A23D7E98-B84A-4464-9056-258EE3327D50}" type="presParOf" srcId="{B56E741B-F75E-4D53-B47C-E86789B6CE07}" destId="{F15513EA-EF66-4412-85A8-9327AB61B866}" srcOrd="1" destOrd="0" presId="urn:microsoft.com/office/officeart/2005/8/layout/orgChart1"/>
    <dgm:cxn modelId="{9A4FF1E6-33F1-4C3C-AEDF-1EAEF65ACBA3}" type="presParOf" srcId="{3D36507F-80E4-49AB-B930-B961D5E1FAC3}" destId="{85F42F69-9B9C-4B22-B20D-4DA237B58792}" srcOrd="1" destOrd="0" presId="urn:microsoft.com/office/officeart/2005/8/layout/orgChart1"/>
    <dgm:cxn modelId="{4FE9A394-D787-41DF-8792-AC217361ADC3}" type="presParOf" srcId="{3D36507F-80E4-49AB-B930-B961D5E1FAC3}" destId="{99EEDE7F-72D6-4F6C-871A-77F3E450BC4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2C3A7-D8CE-4323-8570-985D5BFA43E7}">
      <dsp:nvSpPr>
        <dsp:cNvPr id="0" name=""/>
        <dsp:cNvSpPr/>
      </dsp:nvSpPr>
      <dsp:spPr>
        <a:xfrm>
          <a:off x="1370052" y="1197"/>
          <a:ext cx="4680573" cy="16869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b="1" kern="1200">
              <a:latin typeface="Times New Roman" panose="02020603050405020304" pitchFamily="18" charset="0"/>
              <a:cs typeface="Times New Roman" panose="02020603050405020304" pitchFamily="18" charset="0"/>
            </a:rPr>
            <a:t>Viết đoạn văn</a:t>
          </a:r>
          <a:endParaRPr lang="en-US" sz="3200" b="1" kern="1200" dirty="0">
            <a:latin typeface="Times New Roman" panose="02020603050405020304" pitchFamily="18" charset="0"/>
            <a:cs typeface="Times New Roman" panose="02020603050405020304" pitchFamily="18" charset="0"/>
          </a:endParaRPr>
        </a:p>
      </dsp:txBody>
      <dsp:txXfrm>
        <a:off x="1370052" y="1197"/>
        <a:ext cx="4680573" cy="168692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76244-6AB9-41BE-9916-8A4073675ADB}"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D0BAD-B3E1-45BD-985B-475E3959D1B8}" type="slidenum">
              <a:rPr lang="en-US" smtClean="0"/>
              <a:t>‹#›</a:t>
            </a:fld>
            <a:endParaRPr lang="en-US"/>
          </a:p>
        </p:txBody>
      </p:sp>
    </p:spTree>
    <p:extLst>
      <p:ext uri="{BB962C8B-B14F-4D97-AF65-F5344CB8AC3E}">
        <p14:creationId xmlns:p14="http://schemas.microsoft.com/office/powerpoint/2010/main" val="271207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160426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144027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142167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Slide Image Placeholder 1"/>
          <p:cNvSpPr>
            <a:spLocks noGrp="1" noRot="1" noChangeAspect="1"/>
          </p:cNvSpPr>
          <p:nvPr>
            <p:ph type="sldImg"/>
          </p:nvPr>
        </p:nvSpPr>
        <p:spPr bwMode="auto">
          <a:noFill/>
          <a:ln>
            <a:solidFill>
              <a:srgbClr val="000000"/>
            </a:solidFill>
            <a:miter lim="800000"/>
            <a:headEnd/>
            <a:tailEnd/>
          </a:ln>
        </p:spPr>
      </p:sp>
      <p:sp>
        <p:nvSpPr>
          <p:cNvPr id="416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6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EA2F86-D45F-4274-9F08-8F264497FA5F}" type="slidenum">
              <a:rPr lang="en-US">
                <a:cs typeface="Arial" charset="0"/>
              </a:rPr>
              <a:pPr fontAlgn="base">
                <a:spcBef>
                  <a:spcPct val="0"/>
                </a:spcBef>
                <a:spcAft>
                  <a:spcPct val="0"/>
                </a:spcAft>
                <a:defRPr/>
              </a:pPr>
              <a:t>9</a:t>
            </a:fld>
            <a:endParaRPr lang="en-US">
              <a:cs typeface="Arial" charset="0"/>
            </a:endParaRPr>
          </a:p>
        </p:txBody>
      </p:sp>
    </p:spTree>
    <p:extLst>
      <p:ext uri="{BB962C8B-B14F-4D97-AF65-F5344CB8AC3E}">
        <p14:creationId xmlns:p14="http://schemas.microsoft.com/office/powerpoint/2010/main" val="228134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99593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1715426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Slide Image Placeholder 1"/>
          <p:cNvSpPr>
            <a:spLocks noGrp="1" noRot="1" noChangeAspect="1"/>
          </p:cNvSpPr>
          <p:nvPr>
            <p:ph type="sldImg"/>
          </p:nvPr>
        </p:nvSpPr>
        <p:spPr bwMode="auto">
          <a:noFill/>
          <a:ln>
            <a:solidFill>
              <a:srgbClr val="000000"/>
            </a:solidFill>
            <a:miter lim="800000"/>
            <a:headEnd/>
            <a:tailEnd/>
          </a:ln>
        </p:spPr>
      </p:sp>
      <p:sp>
        <p:nvSpPr>
          <p:cNvPr id="428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28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E43E11-FBC0-4708-9431-11D744E123A8}" type="slidenum">
              <a:rPr lang="en-US">
                <a:cs typeface="Arial" charset="0"/>
              </a:rPr>
              <a:pPr fontAlgn="base">
                <a:spcBef>
                  <a:spcPct val="0"/>
                </a:spcBef>
                <a:spcAft>
                  <a:spcPct val="0"/>
                </a:spcAft>
                <a:defRPr/>
              </a:pPr>
              <a:t>14</a:t>
            </a:fld>
            <a:endParaRPr lang="en-US">
              <a:cs typeface="Arial" charset="0"/>
            </a:endParaRPr>
          </a:p>
        </p:txBody>
      </p:sp>
    </p:spTree>
    <p:extLst>
      <p:ext uri="{BB962C8B-B14F-4D97-AF65-F5344CB8AC3E}">
        <p14:creationId xmlns:p14="http://schemas.microsoft.com/office/powerpoint/2010/main" val="192479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214161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8239F3-0E13-479C-BE66-187A6EAF0732}"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2698B-C8A1-4DF5-96DC-1FB37E856E50}" type="slidenum">
              <a:rPr lang="en-US" smtClean="0"/>
              <a:t>‹#›</a:t>
            </a:fld>
            <a:endParaRPr lang="en-US"/>
          </a:p>
        </p:txBody>
      </p:sp>
    </p:spTree>
    <p:extLst>
      <p:ext uri="{BB962C8B-B14F-4D97-AF65-F5344CB8AC3E}">
        <p14:creationId xmlns:p14="http://schemas.microsoft.com/office/powerpoint/2010/main" val="136190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239F3-0E13-479C-BE66-187A6EAF0732}"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2698B-C8A1-4DF5-96DC-1FB37E856E50}" type="slidenum">
              <a:rPr lang="en-US" smtClean="0"/>
              <a:t>‹#›</a:t>
            </a:fld>
            <a:endParaRPr lang="en-US"/>
          </a:p>
        </p:txBody>
      </p:sp>
    </p:spTree>
    <p:extLst>
      <p:ext uri="{BB962C8B-B14F-4D97-AF65-F5344CB8AC3E}">
        <p14:creationId xmlns:p14="http://schemas.microsoft.com/office/powerpoint/2010/main" val="134350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239F3-0E13-479C-BE66-187A6EAF0732}"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2698B-C8A1-4DF5-96DC-1FB37E856E50}" type="slidenum">
              <a:rPr lang="en-US" smtClean="0"/>
              <a:t>‹#›</a:t>
            </a:fld>
            <a:endParaRPr lang="en-US"/>
          </a:p>
        </p:txBody>
      </p:sp>
    </p:spTree>
    <p:extLst>
      <p:ext uri="{BB962C8B-B14F-4D97-AF65-F5344CB8AC3E}">
        <p14:creationId xmlns:p14="http://schemas.microsoft.com/office/powerpoint/2010/main" val="20200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192000" cy="6858000"/>
          </a:xfrm>
          <a:prstGeom prst="rect">
            <a:avLst/>
          </a:prstGeom>
          <a:ln w="88900"/>
        </p:spPr>
        <p:txBody>
          <a:bodyPr lIns="91439" tIns="45719" rIns="91439" bIns="45719" anchor="t">
            <a:noAutofit/>
          </a:bodyPr>
          <a:lstStyle/>
          <a:p>
            <a:pPr lvl="0"/>
            <a:endParaRPr noProof="0"/>
          </a:p>
        </p:txBody>
      </p:sp>
      <p:sp>
        <p:nvSpPr>
          <p:cNvPr id="3" name="Slide Number"/>
          <p:cNvSpPr txBox="1">
            <a:spLocks noGrp="1"/>
          </p:cNvSpPr>
          <p:nvPr>
            <p:ph type="sldNum" sz="quarter" idx="14"/>
          </p:nvPr>
        </p:nvSpPr>
        <p:spPr>
          <a:xfrm>
            <a:off x="0" y="0"/>
            <a:ext cx="0" cy="0"/>
          </a:xfrm>
          <a:prstGeom prst="rect">
            <a:avLst/>
          </a:prstGeom>
        </p:spPr>
        <p:txBody>
          <a:bodyPr/>
          <a:lstStyle>
            <a:lvl1pPr>
              <a:defRPr>
                <a:ea typeface="微软雅黑" panose="020B0503020204020204" pitchFamily="34" charset="-122"/>
              </a:defRPr>
            </a:lvl1pPr>
          </a:lstStyle>
          <a:p>
            <a:pPr>
              <a:defRPr/>
            </a:pPr>
            <a:fld id="{0ADD18C3-E9FE-4486-9014-095052F6F29B}" type="slidenum">
              <a:rPr/>
              <a:pPr>
                <a:defRPr/>
              </a:pPr>
              <a:t>‹#›</a:t>
            </a:fld>
            <a:endParaRPr/>
          </a:p>
        </p:txBody>
      </p:sp>
    </p:spTree>
    <p:extLst>
      <p:ext uri="{BB962C8B-B14F-4D97-AF65-F5344CB8AC3E}">
        <p14:creationId xmlns:p14="http://schemas.microsoft.com/office/powerpoint/2010/main" val="26495886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239F3-0E13-479C-BE66-187A6EAF0732}"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2698B-C8A1-4DF5-96DC-1FB37E856E50}" type="slidenum">
              <a:rPr lang="en-US" smtClean="0"/>
              <a:t>‹#›</a:t>
            </a:fld>
            <a:endParaRPr lang="en-US"/>
          </a:p>
        </p:txBody>
      </p:sp>
    </p:spTree>
    <p:extLst>
      <p:ext uri="{BB962C8B-B14F-4D97-AF65-F5344CB8AC3E}">
        <p14:creationId xmlns:p14="http://schemas.microsoft.com/office/powerpoint/2010/main" val="359739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8239F3-0E13-479C-BE66-187A6EAF0732}"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2698B-C8A1-4DF5-96DC-1FB37E856E50}" type="slidenum">
              <a:rPr lang="en-US" smtClean="0"/>
              <a:t>‹#›</a:t>
            </a:fld>
            <a:endParaRPr lang="en-US"/>
          </a:p>
        </p:txBody>
      </p:sp>
    </p:spTree>
    <p:extLst>
      <p:ext uri="{BB962C8B-B14F-4D97-AF65-F5344CB8AC3E}">
        <p14:creationId xmlns:p14="http://schemas.microsoft.com/office/powerpoint/2010/main" val="169337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239F3-0E13-479C-BE66-187A6EAF0732}"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2698B-C8A1-4DF5-96DC-1FB37E856E50}" type="slidenum">
              <a:rPr lang="en-US" smtClean="0"/>
              <a:t>‹#›</a:t>
            </a:fld>
            <a:endParaRPr lang="en-US"/>
          </a:p>
        </p:txBody>
      </p:sp>
    </p:spTree>
    <p:extLst>
      <p:ext uri="{BB962C8B-B14F-4D97-AF65-F5344CB8AC3E}">
        <p14:creationId xmlns:p14="http://schemas.microsoft.com/office/powerpoint/2010/main" val="350640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8239F3-0E13-479C-BE66-187A6EAF0732}"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2698B-C8A1-4DF5-96DC-1FB37E856E50}" type="slidenum">
              <a:rPr lang="en-US" smtClean="0"/>
              <a:t>‹#›</a:t>
            </a:fld>
            <a:endParaRPr lang="en-US"/>
          </a:p>
        </p:txBody>
      </p:sp>
    </p:spTree>
    <p:extLst>
      <p:ext uri="{BB962C8B-B14F-4D97-AF65-F5344CB8AC3E}">
        <p14:creationId xmlns:p14="http://schemas.microsoft.com/office/powerpoint/2010/main" val="3992783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8239F3-0E13-479C-BE66-187A6EAF0732}"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2698B-C8A1-4DF5-96DC-1FB37E856E50}" type="slidenum">
              <a:rPr lang="en-US" smtClean="0"/>
              <a:t>‹#›</a:t>
            </a:fld>
            <a:endParaRPr lang="en-US"/>
          </a:p>
        </p:txBody>
      </p:sp>
    </p:spTree>
    <p:extLst>
      <p:ext uri="{BB962C8B-B14F-4D97-AF65-F5344CB8AC3E}">
        <p14:creationId xmlns:p14="http://schemas.microsoft.com/office/powerpoint/2010/main" val="297127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239F3-0E13-479C-BE66-187A6EAF0732}"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2698B-C8A1-4DF5-96DC-1FB37E856E50}" type="slidenum">
              <a:rPr lang="en-US" smtClean="0"/>
              <a:t>‹#›</a:t>
            </a:fld>
            <a:endParaRPr lang="en-US"/>
          </a:p>
        </p:txBody>
      </p:sp>
    </p:spTree>
    <p:extLst>
      <p:ext uri="{BB962C8B-B14F-4D97-AF65-F5344CB8AC3E}">
        <p14:creationId xmlns:p14="http://schemas.microsoft.com/office/powerpoint/2010/main" val="316792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239F3-0E13-479C-BE66-187A6EAF0732}"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2698B-C8A1-4DF5-96DC-1FB37E856E50}" type="slidenum">
              <a:rPr lang="en-US" smtClean="0"/>
              <a:t>‹#›</a:t>
            </a:fld>
            <a:endParaRPr lang="en-US"/>
          </a:p>
        </p:txBody>
      </p:sp>
    </p:spTree>
    <p:extLst>
      <p:ext uri="{BB962C8B-B14F-4D97-AF65-F5344CB8AC3E}">
        <p14:creationId xmlns:p14="http://schemas.microsoft.com/office/powerpoint/2010/main" val="56516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239F3-0E13-479C-BE66-187A6EAF0732}"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2698B-C8A1-4DF5-96DC-1FB37E856E50}" type="slidenum">
              <a:rPr lang="en-US" smtClean="0"/>
              <a:t>‹#›</a:t>
            </a:fld>
            <a:endParaRPr lang="en-US"/>
          </a:p>
        </p:txBody>
      </p:sp>
    </p:spTree>
    <p:extLst>
      <p:ext uri="{BB962C8B-B14F-4D97-AF65-F5344CB8AC3E}">
        <p14:creationId xmlns:p14="http://schemas.microsoft.com/office/powerpoint/2010/main" val="1540074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239F3-0E13-479C-BE66-187A6EAF0732}" type="datetimeFigureOut">
              <a:rPr lang="en-US" smtClean="0"/>
              <a:t>10/24/2024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2698B-C8A1-4DF5-96DC-1FB37E856E50}" type="slidenum">
              <a:rPr lang="en-US" smtClean="0"/>
              <a:t>‹#›</a:t>
            </a:fld>
            <a:endParaRPr lang="en-US"/>
          </a:p>
        </p:txBody>
      </p:sp>
    </p:spTree>
    <p:extLst>
      <p:ext uri="{BB962C8B-B14F-4D97-AF65-F5344CB8AC3E}">
        <p14:creationId xmlns:p14="http://schemas.microsoft.com/office/powerpoint/2010/main" val="419167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978973F-3892-4653-8DE2-CDC9C337C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C811E0E-D231-4F7D-81EF-88BDAF08AC42}"/>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 name="TextBox 5">
            <a:extLst>
              <a:ext uri="{FF2B5EF4-FFF2-40B4-BE49-F238E27FC236}">
                <a16:creationId xmlns:a16="http://schemas.microsoft.com/office/drawing/2014/main" id="{23768608-D520-4A19-A4CE-D5C0C5AD59F0}"/>
              </a:ext>
            </a:extLst>
          </p:cNvPr>
          <p:cNvSpPr txBox="1"/>
          <p:nvPr/>
        </p:nvSpPr>
        <p:spPr>
          <a:xfrm>
            <a:off x="2194560" y="2272937"/>
            <a:ext cx="7791421" cy="830997"/>
          </a:xfrm>
          <a:prstGeom prst="rect">
            <a:avLst/>
          </a:prstGeom>
          <a:noFill/>
        </p:spPr>
        <p:txBody>
          <a:bodyPr wrap="square" rtlCol="0">
            <a:spAutoFit/>
          </a:bodyPr>
          <a:lstStyle/>
          <a:p>
            <a:pPr algn="ctr" fontAlgn="base">
              <a:spcBef>
                <a:spcPct val="0"/>
              </a:spcBef>
              <a:spcAft>
                <a:spcPct val="0"/>
              </a:spcAft>
              <a:buFont typeface="Arial" pitchFamily="34" charset="0"/>
              <a:buNone/>
            </a:pPr>
            <a:r>
              <a:rPr lang="en-US" altLang="zh-CN" sz="4800" b="1"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rPr>
              <a:t>THỰC HÀNH TIẾNG VIỆT</a:t>
            </a:r>
            <a:endParaRPr lang="zh-CN" altLang="en-US" sz="4800" b="1"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椭圆 7">
            <a:extLst>
              <a:ext uri="{FF2B5EF4-FFF2-40B4-BE49-F238E27FC236}">
                <a16:creationId xmlns:a16="http://schemas.microsoft.com/office/drawing/2014/main" id="{BE1D46F7-3064-4672-9468-20EA995917D1}"/>
              </a:ext>
            </a:extLst>
          </p:cNvPr>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 name="椭圆 9">
            <a:extLst>
              <a:ext uri="{FF2B5EF4-FFF2-40B4-BE49-F238E27FC236}">
                <a16:creationId xmlns:a16="http://schemas.microsoft.com/office/drawing/2014/main" id="{FC10943B-C0EA-447F-99F0-E60AB91951DE}"/>
              </a:ext>
            </a:extLst>
          </p:cNvPr>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2" name="椭圆 11">
            <a:extLst>
              <a:ext uri="{FF2B5EF4-FFF2-40B4-BE49-F238E27FC236}">
                <a16:creationId xmlns:a16="http://schemas.microsoft.com/office/drawing/2014/main" id="{776821FF-97DF-42AC-A507-0CF84BED0D99}"/>
              </a:ext>
            </a:extLst>
          </p:cNvPr>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8B755B59-E2C5-4892-B699-D8A917D4CA6A}"/>
              </a:ext>
            </a:extLst>
          </p:cNvPr>
          <p:cNvSpPr txBox="1"/>
          <p:nvPr/>
        </p:nvSpPr>
        <p:spPr>
          <a:xfrm>
            <a:off x="2047966" y="658935"/>
            <a:ext cx="7827553" cy="4059000"/>
          </a:xfrm>
          <a:prstGeom prst="rect">
            <a:avLst/>
          </a:prstGeom>
          <a:noFill/>
        </p:spPr>
        <p:txBody>
          <a:bodyPr wrap="none" rtlCol="0">
            <a:prstTxWarp prst="textArchUp">
              <a:avLst>
                <a:gd name="adj" fmla="val 11745962"/>
              </a:avLst>
            </a:prstTxWarp>
            <a:spAutoFit/>
          </a:bodyPr>
          <a:lstStyle/>
          <a:p>
            <a:pPr algn="ctr"/>
            <a:r>
              <a:rPr lang="en-US" altLang="zh-CN" sz="800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a:t>
            </a:r>
            <a:endParaRPr lang="zh-CN" altLang="en-US" sz="8000"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411208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par>
                          <p:cTn id="21" fill="hold">
                            <p:stCondLst>
                              <p:cond delay="41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Effect transition="in" filter="fade">
                                      <p:cBhvr>
                                        <p:cTn id="26" dur="75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750" fill="hold"/>
                                        <p:tgtEl>
                                          <p:spTgt spid="12"/>
                                        </p:tgtEl>
                                        <p:attrNameLst>
                                          <p:attrName>ppt_w</p:attrName>
                                        </p:attrNameLst>
                                      </p:cBhvr>
                                      <p:tavLst>
                                        <p:tav tm="0">
                                          <p:val>
                                            <p:fltVal val="0"/>
                                          </p:val>
                                        </p:tav>
                                        <p:tav tm="100000">
                                          <p:val>
                                            <p:strVal val="#ppt_w"/>
                                          </p:val>
                                        </p:tav>
                                      </p:tavLst>
                                    </p:anim>
                                    <p:anim calcmode="lin" valueType="num">
                                      <p:cBhvr>
                                        <p:cTn id="35" dur="750" fill="hold"/>
                                        <p:tgtEl>
                                          <p:spTgt spid="12"/>
                                        </p:tgtEl>
                                        <p:attrNameLst>
                                          <p:attrName>ppt_h</p:attrName>
                                        </p:attrNameLst>
                                      </p:cBhvr>
                                      <p:tavLst>
                                        <p:tav tm="0">
                                          <p:val>
                                            <p:fltVal val="0"/>
                                          </p:val>
                                        </p:tav>
                                        <p:tav tm="100000">
                                          <p:val>
                                            <p:strVal val="#ppt_h"/>
                                          </p:val>
                                        </p:tav>
                                      </p:tavLst>
                                    </p:anim>
                                    <p:animEffect transition="in" filter="fade">
                                      <p:cBhvr>
                                        <p:cTn id="36" dur="750"/>
                                        <p:tgtEl>
                                          <p:spTgt spid="12"/>
                                        </p:tgtEl>
                                      </p:cBhvr>
                                    </p:animEffect>
                                  </p:childTnLst>
                                </p:cTn>
                              </p:par>
                            </p:childTnLst>
                          </p:cTn>
                        </p:par>
                        <p:par>
                          <p:cTn id="37" fill="hold">
                            <p:stCondLst>
                              <p:cond delay="4850"/>
                            </p:stCondLst>
                            <p:childTnLst>
                              <p:par>
                                <p:cTn id="38" presetID="42"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10" grpId="0" animBg="1"/>
      <p:bldP spid="12"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87338" y="112713"/>
            <a:ext cx="6508750" cy="657225"/>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a:solidFill>
                  <a:srgbClr val="0D0D0D"/>
                </a:solidFill>
                <a:latin typeface="Times New Roman" panose="02020603050405020304" pitchFamily="18" charset="0"/>
                <a:ea typeface="MS Mincho"/>
              </a:rPr>
              <a:t>3. </a:t>
            </a:r>
            <a:r>
              <a:rPr lang="en-US" sz="3200" b="1" dirty="0" err="1">
                <a:solidFill>
                  <a:srgbClr val="0D0D0D"/>
                </a:solidFill>
                <a:latin typeface="Times New Roman" panose="02020603050405020304" pitchFamily="18" charset="0"/>
                <a:ea typeface="MS Mincho"/>
              </a:rPr>
              <a:t>Biện</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pháp</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tu</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từ</a:t>
            </a:r>
            <a:r>
              <a:rPr lang="en-US" sz="3200" b="1" dirty="0">
                <a:solidFill>
                  <a:srgbClr val="0D0D0D"/>
                </a:solidFill>
                <a:latin typeface="Times New Roman" panose="02020603050405020304" pitchFamily="18" charset="0"/>
                <a:ea typeface="MS Mincho"/>
              </a:rPr>
              <a:t> so </a:t>
            </a:r>
            <a:r>
              <a:rPr lang="en-US" sz="3200" b="1" dirty="0" err="1">
                <a:solidFill>
                  <a:srgbClr val="0D0D0D"/>
                </a:solidFill>
                <a:latin typeface="Times New Roman" panose="02020603050405020304" pitchFamily="18" charset="0"/>
                <a:ea typeface="MS Mincho"/>
              </a:rPr>
              <a:t>sánh</a:t>
            </a:r>
            <a:endParaRPr lang="en-US" sz="3200" dirty="0">
              <a:solidFill>
                <a:prstClr val="white"/>
              </a:solidFill>
            </a:endParaRPr>
          </a:p>
        </p:txBody>
      </p:sp>
      <p:sp>
        <p:nvSpPr>
          <p:cNvPr id="5" name="Hexagon 4"/>
          <p:cNvSpPr/>
          <p:nvPr/>
        </p:nvSpPr>
        <p:spPr>
          <a:xfrm>
            <a:off x="287338" y="898525"/>
            <a:ext cx="3438525" cy="657225"/>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b. </a:t>
            </a:r>
            <a:r>
              <a:rPr lang="en-US" sz="3200" b="1" dirty="0" err="1">
                <a:solidFill>
                  <a:schemeClr val="tx1"/>
                </a:solidFill>
                <a:latin typeface="Times New Roman" panose="02020603050405020304" pitchFamily="18" charset="0"/>
                <a:cs typeface="Times New Roman" panose="02020603050405020304" pitchFamily="18" charset="0"/>
              </a:rPr>
              <a:t>Khái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niệm</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a:xfrm>
            <a:off x="2427288" y="1555750"/>
            <a:ext cx="7483475" cy="324326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a:solidFill>
                  <a:schemeClr val="bg1"/>
                </a:solidFill>
                <a:latin typeface="Times New Roman" pitchFamily="18" charset="0"/>
                <a:cs typeface="Calibri" pitchFamily="34" charset="0"/>
              </a:rPr>
              <a:t>So sánh là đối chiếu sự vật hiện tượng này với sự vật hiện tượng khác dựa trên những điểm tương đồng để làm tăng sức gợi hình gợi cảm cho sự diễn đạt.</a:t>
            </a:r>
          </a:p>
        </p:txBody>
      </p:sp>
    </p:spTree>
    <p:extLst>
      <p:ext uri="{BB962C8B-B14F-4D97-AF65-F5344CB8AC3E}">
        <p14:creationId xmlns:p14="http://schemas.microsoft.com/office/powerpoint/2010/main" val="413298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id="{5BC02163-89B3-443A-9B38-474535BC1285}"/>
                </a:ext>
              </a:extLst>
            </p:cNvPr>
            <p:cNvSpPr txBox="1"/>
            <p:nvPr/>
          </p:nvSpPr>
          <p:spPr>
            <a:xfrm>
              <a:off x="5974410" y="3518642"/>
              <a:ext cx="938301" cy="830997"/>
            </a:xfrm>
            <a:prstGeom prst="rect">
              <a:avLst/>
            </a:prstGeom>
            <a:noFill/>
          </p:spPr>
          <p:txBody>
            <a:bodyPr wrap="none" rtlCol="0">
              <a:spAutoFit/>
            </a:bodyPr>
            <a:lstStyle/>
            <a:p>
              <a:pPr algn="ctr"/>
              <a:r>
                <a:rPr lang="en-US" altLang="zh-CN" sz="4800" b="1" spc="600" dirty="0">
                  <a:solidFill>
                    <a:srgbClr val="2B80A5"/>
                  </a:solidFill>
                  <a:latin typeface="微软雅黑" panose="020B0503020204020204" pitchFamily="34" charset="-122"/>
                  <a:ea typeface="微软雅黑" panose="020B0503020204020204" pitchFamily="34" charset="-122"/>
                </a:rPr>
                <a:t>II.</a:t>
              </a:r>
            </a:p>
          </p:txBody>
        </p:sp>
      </p:grpSp>
      <p:sp>
        <p:nvSpPr>
          <p:cNvPr id="2" name="Rectangle 1">
            <a:extLst>
              <a:ext uri="{FF2B5EF4-FFF2-40B4-BE49-F238E27FC236}">
                <a16:creationId xmlns:a16="http://schemas.microsoft.com/office/drawing/2014/main" id="{C7013202-4201-8043-B2CA-8CFB9A9205C7}"/>
              </a:ext>
            </a:extLst>
          </p:cNvPr>
          <p:cNvSpPr/>
          <p:nvPr/>
        </p:nvSpPr>
        <p:spPr>
          <a:xfrm>
            <a:off x="3381431" y="2637782"/>
            <a:ext cx="5427549" cy="1352550"/>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THỰC HÀNH</a:t>
            </a:r>
            <a:endParaRPr lang="x-none"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98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1:</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5" name="TextBox 4">
            <a:extLst>
              <a:ext uri="{FF2B5EF4-FFF2-40B4-BE49-F238E27FC236}">
                <a16:creationId xmlns:a16="http://schemas.microsoft.com/office/drawing/2014/main" id="{015A76AC-9006-BF4A-9B0C-A4EE3B5ACC26}"/>
              </a:ext>
            </a:extLst>
          </p:cNvPr>
          <p:cNvSpPr txBox="1"/>
          <p:nvPr/>
        </p:nvSpPr>
        <p:spPr>
          <a:xfrm>
            <a:off x="596082" y="1316602"/>
            <a:ext cx="5694186" cy="1953868"/>
          </a:xfrm>
          <a:prstGeom prst="rect">
            <a:avLst/>
          </a:prstGeom>
          <a:noFill/>
        </p:spPr>
        <p:txBody>
          <a:bodyPr wrap="square" rtlCol="0">
            <a:spAutoFit/>
          </a:bodyPr>
          <a:lstStyle/>
          <a:p>
            <a:pPr algn="just">
              <a:lnSpc>
                <a:spcPct val="150000"/>
              </a:lnSpc>
            </a:pPr>
            <a:r>
              <a:rPr lang="en-US" sz="2800">
                <a:latin typeface="Times New Roman" panose="02020603050405020304" pitchFamily="18" charset="0"/>
                <a:cs typeface="Times New Roman" panose="02020603050405020304" pitchFamily="18" charset="0"/>
              </a:rPr>
              <a:t>Từ </a:t>
            </a:r>
            <a:r>
              <a:rPr lang="en-US" sz="2800" b="1" i="1">
                <a:latin typeface="Times New Roman" panose="02020603050405020304" pitchFamily="18" charset="0"/>
                <a:cs typeface="Times New Roman" panose="02020603050405020304" pitchFamily="18" charset="0"/>
              </a:rPr>
              <a:t>“hóa” </a:t>
            </a:r>
            <a:r>
              <a:rPr lang="en-US" sz="2800">
                <a:latin typeface="Times New Roman" panose="02020603050405020304" pitchFamily="18" charset="0"/>
                <a:cs typeface="Times New Roman" panose="02020603050405020304" pitchFamily="18" charset="0"/>
              </a:rPr>
              <a:t>trong từ </a:t>
            </a:r>
            <a:r>
              <a:rPr lang="en-US" sz="2800" b="1">
                <a:latin typeface="Times New Roman" panose="02020603050405020304" pitchFamily="18" charset="0"/>
                <a:cs typeface="Times New Roman" panose="02020603050405020304" pitchFamily="18" charset="0"/>
              </a:rPr>
              <a:t>“cảm hóa” </a:t>
            </a:r>
            <a:r>
              <a:rPr lang="en-US" sz="2800">
                <a:latin typeface="Times New Roman" panose="02020603050405020304" pitchFamily="18" charset="0"/>
                <a:cs typeface="Times New Roman" panose="02020603050405020304" pitchFamily="18" charset="0"/>
              </a:rPr>
              <a:t>có ý nghĩa: làm cho trở thành cái trước đó chưa có</a:t>
            </a:r>
          </a:p>
        </p:txBody>
      </p:sp>
      <p:sp>
        <p:nvSpPr>
          <p:cNvPr id="20" name="TextBox 19">
            <a:extLst>
              <a:ext uri="{FF2B5EF4-FFF2-40B4-BE49-F238E27FC236}">
                <a16:creationId xmlns:a16="http://schemas.microsoft.com/office/drawing/2014/main" id="{7066CE8F-4392-794C-A884-F260B5A393CF}"/>
              </a:ext>
            </a:extLst>
          </p:cNvPr>
          <p:cNvSpPr txBox="1"/>
          <p:nvPr/>
        </p:nvSpPr>
        <p:spPr>
          <a:xfrm>
            <a:off x="7437074" y="1551414"/>
            <a:ext cx="3611023" cy="1307537"/>
          </a:xfrm>
          <a:prstGeom prst="rect">
            <a:avLst/>
          </a:prstGeom>
          <a:noFill/>
        </p:spPr>
        <p:txBody>
          <a:bodyPr wrap="square" rtlCol="0">
            <a:spAutoFit/>
          </a:bodyPr>
          <a:lstStyle/>
          <a:p>
            <a:pPr algn="just">
              <a:lnSpc>
                <a:spcPct val="150000"/>
              </a:lnSpc>
            </a:pPr>
            <a:r>
              <a:rPr lang="en-US" sz="2800">
                <a:latin typeface="Times New Roman" panose="02020603050405020304" pitchFamily="18" charset="0"/>
                <a:cs typeface="Times New Roman" panose="02020603050405020304" pitchFamily="18" charset="0"/>
              </a:rPr>
              <a:t>Đặt câu: </a:t>
            </a:r>
            <a:r>
              <a:rPr lang="en-US" sz="2800" i="1">
                <a:latin typeface="Times New Roman" panose="02020603050405020304" pitchFamily="18" charset="0"/>
                <a:cs typeface="Times New Roman" panose="02020603050405020304" pitchFamily="18" charset="0"/>
              </a:rPr>
              <a:t>đơn điệu, kiên nhẫn, cốt lõi</a:t>
            </a:r>
            <a:endParaRPr lang="x-none" sz="2800" i="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377326A-B97F-B549-A94E-19277A3190A8}"/>
              </a:ext>
            </a:extLst>
          </p:cNvPr>
          <p:cNvSpPr txBox="1"/>
          <p:nvPr/>
        </p:nvSpPr>
        <p:spPr>
          <a:xfrm>
            <a:off x="7437074" y="2918824"/>
            <a:ext cx="4400991" cy="738664"/>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anose="02020603050405020304" pitchFamily="18" charset="0"/>
              </a:rPr>
              <a:t>Đơn điệu: </a:t>
            </a:r>
            <a:endParaRPr lang="x-none"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63E08E4-6206-E249-A885-F34BCFA1553E}"/>
              </a:ext>
            </a:extLst>
          </p:cNvPr>
          <p:cNvSpPr txBox="1"/>
          <p:nvPr/>
        </p:nvSpPr>
        <p:spPr>
          <a:xfrm>
            <a:off x="7437075" y="3626371"/>
            <a:ext cx="4546815" cy="661207"/>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anose="02020603050405020304" pitchFamily="18" charset="0"/>
              </a:rPr>
              <a:t>Kiên nhẫn: </a:t>
            </a:r>
            <a:endParaRPr lang="x-none"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2AE25C9-7E0D-5849-9B98-041DEE3886DE}"/>
              </a:ext>
            </a:extLst>
          </p:cNvPr>
          <p:cNvSpPr txBox="1"/>
          <p:nvPr/>
        </p:nvSpPr>
        <p:spPr>
          <a:xfrm>
            <a:off x="7437075" y="4365035"/>
            <a:ext cx="3958445" cy="661207"/>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anose="02020603050405020304" pitchFamily="18" charset="0"/>
              </a:rPr>
              <a:t>Cốt lõi</a:t>
            </a:r>
            <a:endParaRPr lang="x-none" sz="28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15A76AC-9006-BF4A-9B0C-A4EE3B5ACC26}"/>
              </a:ext>
            </a:extLst>
          </p:cNvPr>
          <p:cNvSpPr txBox="1"/>
          <p:nvPr/>
        </p:nvSpPr>
        <p:spPr>
          <a:xfrm>
            <a:off x="748482" y="3303206"/>
            <a:ext cx="5694186" cy="1384995"/>
          </a:xfrm>
          <a:prstGeom prst="rect">
            <a:avLst/>
          </a:prstGeom>
          <a:noFill/>
        </p:spPr>
        <p:txBody>
          <a:bodyPr wrap="square" rtlCol="0">
            <a:spAutoFit/>
          </a:bodyPr>
          <a:lstStyle/>
          <a:p>
            <a:pPr algn="just">
              <a:lnSpc>
                <a:spcPct val="150000"/>
              </a:lnSpc>
            </a:pPr>
            <a:r>
              <a:rPr lang="en-US" sz="2800">
                <a:latin typeface="Times New Roman" panose="02020603050405020304" pitchFamily="18" charset="0"/>
                <a:cs typeface="Times New Roman" panose="02020603050405020304" pitchFamily="18" charset="0"/>
              </a:rPr>
              <a:t>Ví dụ: hiện đại hóa, công nghiệp hóa, tha hóa, nhân cách hóa…</a:t>
            </a:r>
          </a:p>
        </p:txBody>
      </p:sp>
    </p:spTree>
    <p:extLst>
      <p:ext uri="{BB962C8B-B14F-4D97-AF65-F5344CB8AC3E}">
        <p14:creationId xmlns:p14="http://schemas.microsoft.com/office/powerpoint/2010/main" val="14586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5" grpId="0"/>
      <p:bldP spid="26" grpId="0"/>
      <p:bldP spid="27"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4650" y="604838"/>
            <a:ext cx="3843338" cy="708025"/>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eaLnBrk="1" fontAlgn="auto" hangingPunct="1">
              <a:spcAft>
                <a:spcPts val="0"/>
              </a:spcAft>
              <a:defRPr/>
            </a:pPr>
            <a:r>
              <a:rPr lang="en-US" sz="3200" b="1" err="1">
                <a:solidFill>
                  <a:srgbClr val="FF0000"/>
                </a:solidFill>
                <a:latin typeface="Times New Roman" panose="02020603050405020304" pitchFamily="18" charset="0"/>
                <a:cs typeface="Times New Roman" panose="02020603050405020304" pitchFamily="18" charset="0"/>
              </a:rPr>
              <a:t>Bài</a:t>
            </a:r>
            <a:r>
              <a:rPr lang="en-US" sz="3200" b="1">
                <a:solidFill>
                  <a:srgbClr val="FF0000"/>
                </a:solidFill>
                <a:latin typeface="Times New Roman" panose="02020603050405020304" pitchFamily="18" charset="0"/>
                <a:cs typeface="Times New Roman" panose="02020603050405020304" pitchFamily="18" charset="0"/>
              </a:rPr>
              <a:t> 3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765300" y="3112844"/>
            <a:ext cx="9570915" cy="279082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marL="0" indent="0" eaLnBrk="1" hangingPunct="1">
              <a:lnSpc>
                <a:spcPct val="70000"/>
              </a:lnSpc>
              <a:spcBef>
                <a:spcPct val="0"/>
              </a:spcBef>
              <a:spcAft>
                <a:spcPts val="750"/>
              </a:spcAft>
              <a:buFont typeface="Arial" charset="0"/>
              <a:buNone/>
              <a:defRPr/>
            </a:pPr>
            <a:endParaRPr lang="en-US" sz="1400">
              <a:solidFill>
                <a:srgbClr val="000000"/>
              </a:solidFill>
              <a:latin typeface="Times New Roman" pitchFamily="18" charset="0"/>
              <a:cs typeface="Calibri" pitchFamily="34" charset="0"/>
            </a:endParaRPr>
          </a:p>
          <a:p>
            <a:pPr marL="0" indent="0" eaLnBrk="1" hangingPunct="1">
              <a:lnSpc>
                <a:spcPct val="100000"/>
              </a:lnSpc>
              <a:spcBef>
                <a:spcPct val="0"/>
              </a:spcBef>
              <a:spcAft>
                <a:spcPts val="750"/>
              </a:spcAft>
              <a:buFont typeface="Arial" charset="0"/>
              <a:buNone/>
              <a:defRPr/>
            </a:pPr>
            <a:r>
              <a:rPr lang="en-US" sz="3300">
                <a:solidFill>
                  <a:srgbClr val="000000"/>
                </a:solidFill>
                <a:latin typeface="Times New Roman" pitchFamily="18" charset="0"/>
                <a:cs typeface="Calibri" pitchFamily="34" charset="0"/>
              </a:rPr>
              <a:t>Mình sẽ biết thêm một tiếng chân khác hẳn mọi bước chân khác.</a:t>
            </a:r>
            <a:r>
              <a:rPr lang="vi-VN" sz="3300">
                <a:solidFill>
                  <a:srgbClr val="000000"/>
                </a:solidFill>
                <a:latin typeface="Times New Roman" pitchFamily="18" charset="0"/>
                <a:cs typeface="Calibri" pitchFamily="34" charset="0"/>
              </a:rPr>
              <a:t>Những bước chân khác chỉ khiến mình trốn vào lòng đất. Còn bước chân của bạn sẽ gọi mình ra khỏi hang, như là tiếng nhạc</a:t>
            </a:r>
            <a:endParaRPr lang="en-US" sz="3300">
              <a:solidFill>
                <a:srgbClr val="FFFFFF"/>
              </a:solidFill>
              <a:latin typeface="Times New Roman" pitchFamily="18" charset="0"/>
              <a:cs typeface="Calibri" pitchFamily="34" charset="0"/>
            </a:endParaRPr>
          </a:p>
        </p:txBody>
      </p:sp>
      <p:pic>
        <p:nvPicPr>
          <p:cNvPr id="425987" name="Picture 5"/>
          <p:cNvPicPr>
            <a:picLocks noChangeAspect="1"/>
          </p:cNvPicPr>
          <p:nvPr/>
        </p:nvPicPr>
        <p:blipFill>
          <a:blip r:embed="rId2"/>
          <a:srcRect/>
          <a:stretch>
            <a:fillRect/>
          </a:stretch>
        </p:blipFill>
        <p:spPr bwMode="auto">
          <a:xfrm>
            <a:off x="352671" y="3992563"/>
            <a:ext cx="2286000" cy="2000250"/>
          </a:xfrm>
          <a:prstGeom prst="rect">
            <a:avLst/>
          </a:prstGeom>
          <a:noFill/>
          <a:ln w="9525">
            <a:noFill/>
            <a:miter lim="800000"/>
            <a:headEnd/>
            <a:tailEnd/>
          </a:ln>
        </p:spPr>
      </p:pic>
      <p:sp>
        <p:nvSpPr>
          <p:cNvPr id="6" name="TextBox 5">
            <a:extLst>
              <a:ext uri="{FF2B5EF4-FFF2-40B4-BE49-F238E27FC236}">
                <a16:creationId xmlns:a16="http://schemas.microsoft.com/office/drawing/2014/main" id="{015A76AC-9006-BF4A-9B0C-A4EE3B5ACC26}"/>
              </a:ext>
            </a:extLst>
          </p:cNvPr>
          <p:cNvSpPr txBox="1"/>
          <p:nvPr/>
        </p:nvSpPr>
        <p:spPr>
          <a:xfrm>
            <a:off x="596082" y="1316602"/>
            <a:ext cx="5694186" cy="1133965"/>
          </a:xfrm>
          <a:prstGeom prst="rect">
            <a:avLst/>
          </a:prstGeom>
          <a:noFill/>
        </p:spPr>
        <p:txBody>
          <a:bodyPr wrap="square" rtlCol="0">
            <a:spAutoFit/>
          </a:bodyPr>
          <a:lstStyle/>
          <a:p>
            <a:pPr algn="just">
              <a:lnSpc>
                <a:spcPct val="150000"/>
              </a:lnSpc>
            </a:pPr>
            <a:r>
              <a:rPr lang="vi-VN" sz="2400" b="1">
                <a:latin typeface="Times New Roman" panose="02020603050405020304" pitchFamily="18" charset="0"/>
                <a:cs typeface="Times New Roman" panose="02020603050405020304" pitchFamily="18" charset="0"/>
              </a:rPr>
              <a:t>Chỉ ra và nêu tác dụng của biện pháp tu từ so sánh trong đoạn văn sau:</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69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342900" y="412750"/>
            <a:ext cx="2697163" cy="660400"/>
          </a:xfrm>
          <a:prstGeom prst="plaqu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1386840" algn="l"/>
              </a:tabLst>
              <a:defRPr/>
            </a:pPr>
            <a:r>
              <a:rPr lang="en-US" sz="2800" b="1" dirty="0" err="1">
                <a:solidFill>
                  <a:srgbClr val="FF0000"/>
                </a:solidFill>
                <a:latin typeface="Times New Roman" panose="02020603050405020304" pitchFamily="18" charset="0"/>
                <a:ea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rPr>
              <a:t> 5 </a:t>
            </a:r>
            <a:r>
              <a:rPr lang="en-US" sz="2800" b="1" dirty="0" err="1">
                <a:solidFill>
                  <a:srgbClr val="FF0000"/>
                </a:solidFill>
                <a:latin typeface="Times New Roman" panose="02020603050405020304" pitchFamily="18" charset="0"/>
                <a:ea typeface="Times New Roman" panose="02020603050405020304" pitchFamily="18" charset="0"/>
              </a:rPr>
              <a:t>trang</a:t>
            </a:r>
            <a:r>
              <a:rPr lang="en-US" sz="2800" b="1" dirty="0">
                <a:solidFill>
                  <a:srgbClr val="FF0000"/>
                </a:solidFill>
                <a:latin typeface="Times New Roman" panose="02020603050405020304" pitchFamily="18" charset="0"/>
                <a:ea typeface="Times New Roman" panose="02020603050405020304" pitchFamily="18" charset="0"/>
              </a:rPr>
              <a:t> 20</a:t>
            </a:r>
          </a:p>
        </p:txBody>
      </p:sp>
      <p:graphicFrame>
        <p:nvGraphicFramePr>
          <p:cNvPr id="2" name="Diagram 1"/>
          <p:cNvGraphicFramePr/>
          <p:nvPr>
            <p:extLst>
              <p:ext uri="{D42A27DB-BD31-4B8C-83A1-F6EECF244321}">
                <p14:modId xmlns:p14="http://schemas.microsoft.com/office/powerpoint/2010/main" val="2208226363"/>
              </p:ext>
            </p:extLst>
          </p:nvPr>
        </p:nvGraphicFramePr>
        <p:xfrm>
          <a:off x="3165231" y="412750"/>
          <a:ext cx="7303478" cy="1688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picture containing text, light&#10;&#10;Description automatically generated">
            <a:extLst>
              <a:ext uri="{FF2B5EF4-FFF2-40B4-BE49-F238E27FC236}">
                <a16:creationId xmlns:a16="http://schemas.microsoft.com/office/drawing/2014/main" id="{C88B9AD1-91FC-2142-A2B3-BE84FFF70D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900" y="-140677"/>
            <a:ext cx="12133385" cy="8018585"/>
          </a:xfrm>
          <a:prstGeom prst="rect">
            <a:avLst/>
          </a:prstGeom>
        </p:spPr>
      </p:pic>
      <p:sp>
        <p:nvSpPr>
          <p:cNvPr id="8" name="TextBox 7">
            <a:extLst>
              <a:ext uri="{FF2B5EF4-FFF2-40B4-BE49-F238E27FC236}">
                <a16:creationId xmlns:a16="http://schemas.microsoft.com/office/drawing/2014/main" id="{0DF8DEE8-D0BC-574F-9AE9-55A3CF51063D}"/>
              </a:ext>
            </a:extLst>
          </p:cNvPr>
          <p:cNvSpPr txBox="1"/>
          <p:nvPr/>
        </p:nvSpPr>
        <p:spPr>
          <a:xfrm>
            <a:off x="2669761" y="2806501"/>
            <a:ext cx="7201070" cy="2677656"/>
          </a:xfrm>
          <a:prstGeom prst="rect">
            <a:avLst/>
          </a:prstGeom>
          <a:noFill/>
        </p:spPr>
        <p:txBody>
          <a:bodyPr wrap="square" rtlCol="0">
            <a:spAutoFit/>
          </a:bodyPr>
          <a:lstStyle/>
          <a:p>
            <a:pPr algn="ctr">
              <a:lnSpc>
                <a:spcPct val="150000"/>
              </a:lnSpc>
            </a:pPr>
            <a:r>
              <a:rPr lang="x-none" sz="2800" i="1" dirty="0">
                <a:latin typeface="Times New Roman" panose="02020603050405020304" pitchFamily="18" charset="0"/>
                <a:cs typeface="Times New Roman" panose="02020603050405020304" pitchFamily="18" charset="0"/>
              </a:rPr>
              <a:t>Viết đoạn văn (5-7 câu</a:t>
            </a:r>
            <a:r>
              <a:rPr lang="x-none" sz="2800" i="1">
                <a:latin typeface="Times New Roman" panose="02020603050405020304" pitchFamily="18" charset="0"/>
                <a:cs typeface="Times New Roman" panose="02020603050405020304" pitchFamily="18" charset="0"/>
              </a:rPr>
              <a:t>) </a:t>
            </a:r>
            <a:r>
              <a:rPr lang="vi-VN" sz="2800" i="1">
                <a:latin typeface="Times New Roman" panose="02020603050405020304" pitchFamily="18" charset="0"/>
                <a:cs typeface="Times New Roman" panose="02020603050405020304" pitchFamily="18" charset="0"/>
              </a:rPr>
              <a:t>trình bày cảm nhận của em về nhân vật hoàng tử bé hoặc nhân vật cáo. </a:t>
            </a:r>
            <a:r>
              <a:rPr lang="x-none" sz="2800" i="1">
                <a:latin typeface="Times New Roman" panose="02020603050405020304" pitchFamily="18" charset="0"/>
                <a:cs typeface="Times New Roman" panose="02020603050405020304" pitchFamily="18" charset="0"/>
              </a:rPr>
              <a:t>Chỉ </a:t>
            </a:r>
            <a:r>
              <a:rPr lang="x-none" sz="2800" i="1" dirty="0">
                <a:latin typeface="Times New Roman" panose="02020603050405020304" pitchFamily="18" charset="0"/>
                <a:cs typeface="Times New Roman" panose="02020603050405020304" pitchFamily="18" charset="0"/>
              </a:rPr>
              <a:t>ra từ ghép, từ láy có sử dụng trong </a:t>
            </a:r>
            <a:r>
              <a:rPr lang="x-none" sz="2800" i="1">
                <a:latin typeface="Times New Roman" panose="02020603050405020304" pitchFamily="18" charset="0"/>
                <a:cs typeface="Times New Roman" panose="02020603050405020304" pitchFamily="18" charset="0"/>
              </a:rPr>
              <a:t>đoạn văn</a:t>
            </a:r>
            <a:r>
              <a:rPr lang="vi-VN" sz="2800" i="1">
                <a:latin typeface="Times New Roman" panose="02020603050405020304" pitchFamily="18" charset="0"/>
                <a:cs typeface="Times New Roman" panose="02020603050405020304" pitchFamily="18" charset="0"/>
              </a:rPr>
              <a:t> (2 từ ghép + 2 từ láy)</a:t>
            </a:r>
            <a:endParaRPr lang="x-none"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33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4D407BA-7178-4C37-B9A4-4CFE4C772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2BA0DE53-E98D-4841-8B5D-2DB416491887}"/>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a:extLst>
              <a:ext uri="{FF2B5EF4-FFF2-40B4-BE49-F238E27FC236}">
                <a16:creationId xmlns:a16="http://schemas.microsoft.com/office/drawing/2014/main" id="{8399C89B-9026-411E-9BF6-C0829E355301}"/>
              </a:ext>
            </a:extLst>
          </p:cNvPr>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57F4BE1D-6F6A-4A42-909F-D8B5B170F042}"/>
              </a:ext>
            </a:extLst>
          </p:cNvPr>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A47A6CBE-4065-4B94-9A40-31D4BC81E222}"/>
              </a:ext>
            </a:extLst>
          </p:cNvPr>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0C98EBBA-237E-4A90-9F46-0B704AA6E7DA}"/>
              </a:ext>
            </a:extLst>
          </p:cNvPr>
          <p:cNvSpPr txBox="1"/>
          <p:nvPr/>
        </p:nvSpPr>
        <p:spPr>
          <a:xfrm>
            <a:off x="2571879" y="2134896"/>
            <a:ext cx="7046654" cy="1617953"/>
          </a:xfrm>
          <a:prstGeom prst="rect">
            <a:avLst/>
          </a:prstGeom>
          <a:noFill/>
        </p:spPr>
        <p:txBody>
          <a:bodyPr wrap="none" rtlCol="0">
            <a:prstTxWarp prst="textArchUp">
              <a:avLst/>
            </a:prstTxWarp>
            <a:spAutoFit/>
          </a:bodyPr>
          <a:lstStyle/>
          <a:p>
            <a:pPr algn="ct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Chúc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các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em</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học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tốt</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a:t>
            </a:r>
            <a:endParaRPr lang="zh-CN" altLang="en-US"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9349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750" fill="hold"/>
                                        <p:tgtEl>
                                          <p:spTgt spid="14"/>
                                        </p:tgtEl>
                                        <p:attrNameLst>
                                          <p:attrName>ppt_w</p:attrName>
                                        </p:attrNameLst>
                                      </p:cBhvr>
                                      <p:tavLst>
                                        <p:tav tm="0">
                                          <p:val>
                                            <p:fltVal val="0"/>
                                          </p:val>
                                        </p:tav>
                                        <p:tav tm="100000">
                                          <p:val>
                                            <p:strVal val="#ppt_w"/>
                                          </p:val>
                                        </p:tav>
                                      </p:tavLst>
                                    </p:anim>
                                    <p:anim calcmode="lin" valueType="num">
                                      <p:cBhvr>
                                        <p:cTn id="23" dur="750" fill="hold"/>
                                        <p:tgtEl>
                                          <p:spTgt spid="14"/>
                                        </p:tgtEl>
                                        <p:attrNameLst>
                                          <p:attrName>ppt_h</p:attrName>
                                        </p:attrNameLst>
                                      </p:cBhvr>
                                      <p:tavLst>
                                        <p:tav tm="0">
                                          <p:val>
                                            <p:fltVal val="0"/>
                                          </p:val>
                                        </p:tav>
                                        <p:tav tm="100000">
                                          <p:val>
                                            <p:strVal val="#ppt_h"/>
                                          </p:val>
                                        </p:tav>
                                      </p:tavLst>
                                    </p:anim>
                                    <p:animEffect transition="in" filter="fade">
                                      <p:cBhvr>
                                        <p:cTn id="24" dur="75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750" fill="hold"/>
                                        <p:tgtEl>
                                          <p:spTgt spid="16"/>
                                        </p:tgtEl>
                                        <p:attrNameLst>
                                          <p:attrName>ppt_w</p:attrName>
                                        </p:attrNameLst>
                                      </p:cBhvr>
                                      <p:tavLst>
                                        <p:tav tm="0">
                                          <p:val>
                                            <p:fltVal val="0"/>
                                          </p:val>
                                        </p:tav>
                                        <p:tav tm="100000">
                                          <p:val>
                                            <p:strVal val="#ppt_w"/>
                                          </p:val>
                                        </p:tav>
                                      </p:tavLst>
                                    </p:anim>
                                    <p:anim calcmode="lin" valueType="num">
                                      <p:cBhvr>
                                        <p:cTn id="28" dur="750" fill="hold"/>
                                        <p:tgtEl>
                                          <p:spTgt spid="16"/>
                                        </p:tgtEl>
                                        <p:attrNameLst>
                                          <p:attrName>ppt_h</p:attrName>
                                        </p:attrNameLst>
                                      </p:cBhvr>
                                      <p:tavLst>
                                        <p:tav tm="0">
                                          <p:val>
                                            <p:fltVal val="0"/>
                                          </p:val>
                                        </p:tav>
                                        <p:tav tm="100000">
                                          <p:val>
                                            <p:strVal val="#ppt_h"/>
                                          </p:val>
                                        </p:tav>
                                      </p:tavLst>
                                    </p:anim>
                                    <p:animEffect transition="in" filter="fade">
                                      <p:cBhvr>
                                        <p:cTn id="29" dur="750"/>
                                        <p:tgtEl>
                                          <p:spTgt spid="16"/>
                                        </p:tgtEl>
                                      </p:cBhvr>
                                    </p:animEffect>
                                  </p:childTnLst>
                                </p:cTn>
                              </p:par>
                            </p:childTnLst>
                          </p:cTn>
                        </p:par>
                        <p:par>
                          <p:cTn id="30" fill="hold">
                            <p:stCondLst>
                              <p:cond delay="225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6"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8188" y="361950"/>
            <a:ext cx="5375275" cy="584200"/>
          </a:xfrm>
          <a:prstGeom prst="rect">
            <a:avLst/>
          </a:prstGeom>
          <a:ln w="19050">
            <a:solidFill>
              <a:schemeClr val="accent6">
                <a:lumMod val="50000"/>
              </a:schemeClr>
            </a:solidFill>
          </a:ln>
        </p:spPr>
        <p:txBody>
          <a:bodyPr wrap="none">
            <a:spAutoFit/>
          </a:bodyPr>
          <a:lstStyle/>
          <a:p>
            <a:pPr algn="ctr" fontAlgn="auto">
              <a:spcBef>
                <a:spcPts val="0"/>
              </a:spcBef>
              <a:spcAft>
                <a:spcPts val="0"/>
              </a:spcAft>
              <a:tabLst>
                <a:tab pos="1386840" algn="l"/>
              </a:tabLst>
              <a:defRPr/>
            </a:pPr>
            <a:r>
              <a:rPr lang="en-US" sz="3200" b="1" dirty="0">
                <a:solidFill>
                  <a:srgbClr val="7030A0"/>
                </a:solidFill>
                <a:latin typeface="Times New Roman" panose="02020603050405020304" pitchFamily="18" charset="0"/>
                <a:ea typeface="MS Mincho"/>
                <a:cs typeface="+mn-cs"/>
              </a:rPr>
              <a:t>HOẠT ĐỘNG KHỞI ĐỘNG.</a:t>
            </a:r>
            <a:endParaRPr lang="en-US" sz="3200" dirty="0">
              <a:solidFill>
                <a:prstClr val="black"/>
              </a:solidFill>
              <a:latin typeface="Times New Roman" panose="02020603050405020304" pitchFamily="18" charset="0"/>
              <a:ea typeface="Times New Roman" panose="02020603050405020304" pitchFamily="18" charset="0"/>
              <a:cs typeface="+mn-cs"/>
            </a:endParaRPr>
          </a:p>
        </p:txBody>
      </p:sp>
      <p:sp>
        <p:nvSpPr>
          <p:cNvPr id="6" name="Right Arrow Callout 5"/>
          <p:cNvSpPr/>
          <p:nvPr/>
        </p:nvSpPr>
        <p:spPr>
          <a:xfrm>
            <a:off x="1959429" y="1355725"/>
            <a:ext cx="4454434" cy="4002088"/>
          </a:xfrm>
          <a:prstGeom prst="righ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385888" algn="l"/>
              </a:tabLst>
              <a:defRPr/>
            </a:pPr>
            <a:r>
              <a:rPr lang="en-US" sz="3600" dirty="0">
                <a:solidFill>
                  <a:srgbClr val="FFFFFF"/>
                </a:solidFill>
                <a:latin typeface="Times New Roman" pitchFamily="18" charset="0"/>
                <a:cs typeface="Times New Roman" pitchFamily="18" charset="0"/>
              </a:rPr>
              <a:t> </a:t>
            </a:r>
            <a:r>
              <a:rPr lang="en-US" sz="3200" b="1" i="1" dirty="0">
                <a:solidFill>
                  <a:schemeClr val="tx1"/>
                </a:solidFill>
                <a:latin typeface="Times New Roman" pitchFamily="18" charset="0"/>
                <a:cs typeface="Times New Roman" pitchFamily="18" charset="0"/>
              </a:rPr>
              <a:t>Ở </a:t>
            </a:r>
            <a:r>
              <a:rPr lang="en-US" sz="3200" b="1" i="1" dirty="0" err="1">
                <a:solidFill>
                  <a:schemeClr val="tx1"/>
                </a:solidFill>
                <a:latin typeface="Times New Roman" pitchFamily="18" charset="0"/>
                <a:cs typeface="Times New Roman" pitchFamily="18" charset="0"/>
              </a:rPr>
              <a:t>bậc</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tiểu</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học</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trong</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tiếng</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Việt</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xét</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theo</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cấu</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tạo</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em</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đã</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được</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học</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những</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loại</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từ</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nào</a:t>
            </a:r>
            <a:r>
              <a:rPr lang="en-US" sz="3200" b="1" i="1" dirty="0">
                <a:solidFill>
                  <a:schemeClr val="tx1"/>
                </a:solidFill>
                <a:latin typeface="Times New Roman" pitchFamily="18" charset="0"/>
                <a:cs typeface="Times New Roman" pitchFamily="18" charset="0"/>
              </a:rPr>
              <a:t> ?</a:t>
            </a:r>
          </a:p>
        </p:txBody>
      </p:sp>
      <p:sp>
        <p:nvSpPr>
          <p:cNvPr id="8" name="Plaque 7"/>
          <p:cNvSpPr/>
          <p:nvPr/>
        </p:nvSpPr>
        <p:spPr>
          <a:xfrm>
            <a:off x="6596743" y="1898650"/>
            <a:ext cx="5499463" cy="2652713"/>
          </a:xfrm>
          <a:prstGeom prst="plaqu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prstClr val="white"/>
                </a:solidFill>
                <a:latin typeface="Times New Roman" panose="02020603050405020304" pitchFamily="18" charset="0"/>
                <a:cs typeface="Times New Roman" panose="02020603050405020304" pitchFamily="18" charset="0"/>
              </a:rPr>
              <a:t>Từ</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đơn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từ</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phức</a:t>
            </a:r>
            <a:r>
              <a:rPr lang="en-US" sz="3200" b="1" dirty="0">
                <a:solidFill>
                  <a:prstClr val="white"/>
                </a:solidFill>
                <a:latin typeface="Times New Roman" panose="02020603050405020304" pitchFamily="18" charset="0"/>
                <a:cs typeface="Times New Roman" panose="02020603050405020304" pitchFamily="18" charset="0"/>
              </a:rPr>
              <a:t> ( </a:t>
            </a:r>
            <a:r>
              <a:rPr lang="en-US" sz="3200" b="1" dirty="0" err="1">
                <a:solidFill>
                  <a:prstClr val="white"/>
                </a:solidFill>
                <a:latin typeface="Times New Roman" panose="02020603050405020304" pitchFamily="18" charset="0"/>
                <a:cs typeface="Times New Roman" panose="02020603050405020304" pitchFamily="18" charset="0"/>
              </a:rPr>
              <a:t>từ</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ghép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từ</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láy</a:t>
            </a:r>
            <a:r>
              <a:rPr lang="en-US" sz="3200" b="1" dirty="0">
                <a:solidFill>
                  <a:prstClr val="white"/>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srcRect/>
          <a:stretch>
            <a:fillRect/>
          </a:stretch>
        </p:blipFill>
        <p:spPr bwMode="auto">
          <a:xfrm>
            <a:off x="427038" y="4321175"/>
            <a:ext cx="1532391" cy="2095500"/>
          </a:xfrm>
          <a:prstGeom prst="rect">
            <a:avLst/>
          </a:prstGeom>
          <a:noFill/>
          <a:ln w="9525">
            <a:noFill/>
            <a:miter lim="800000"/>
            <a:headEnd/>
            <a:tailEnd/>
          </a:ln>
        </p:spPr>
      </p:pic>
    </p:spTree>
    <p:extLst>
      <p:ext uri="{BB962C8B-B14F-4D97-AF65-F5344CB8AC3E}">
        <p14:creationId xmlns:p14="http://schemas.microsoft.com/office/powerpoint/2010/main" val="2014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id="{23100F8D-6AF6-4013-9584-DF8604023542}"/>
              </a:ext>
            </a:extLst>
          </p:cNvPr>
          <p:cNvGrpSpPr/>
          <p:nvPr/>
        </p:nvGrpSpPr>
        <p:grpSpPr>
          <a:xfrm>
            <a:off x="1227909" y="2022452"/>
            <a:ext cx="9326113" cy="1219616"/>
            <a:chOff x="1912787" y="3929741"/>
            <a:chExt cx="8703678" cy="1219616"/>
          </a:xfrm>
        </p:grpSpPr>
        <p:sp>
          <p:nvSpPr>
            <p:cNvPr id="12" name="矩形 11">
              <a:extLst>
                <a:ext uri="{FF2B5EF4-FFF2-40B4-BE49-F238E27FC236}">
                  <a16:creationId xmlns:a16="http://schemas.microsoft.com/office/drawing/2014/main"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id="{5BC02163-89B3-443A-9B38-474535BC1285}"/>
                </a:ext>
              </a:extLst>
            </p:cNvPr>
            <p:cNvSpPr txBox="1"/>
            <p:nvPr/>
          </p:nvSpPr>
          <p:spPr>
            <a:xfrm>
              <a:off x="1912787" y="4318360"/>
              <a:ext cx="8703678" cy="830997"/>
            </a:xfrm>
            <a:prstGeom prst="rect">
              <a:avLst/>
            </a:prstGeom>
            <a:noFill/>
          </p:spPr>
          <p:txBody>
            <a:bodyPr wrap="square" rtlCol="0">
              <a:spAutoFit/>
            </a:bodyPr>
            <a:lstStyle/>
            <a:p>
              <a:pPr algn="ctr"/>
              <a:r>
                <a:rPr lang="en-US" altLang="zh-CN" sz="4800" b="1" spc="600" dirty="0">
                  <a:solidFill>
                    <a:srgbClr val="2B80A5"/>
                  </a:solidFill>
                  <a:latin typeface="微软雅黑" panose="020B0503020204020204" pitchFamily="34" charset="-122"/>
                  <a:ea typeface="微软雅黑" panose="020B0503020204020204" pitchFamily="34" charset="-122"/>
                </a:rPr>
                <a:t>I TRI THỨC TIẾNG VIỆT.</a:t>
              </a:r>
            </a:p>
          </p:txBody>
        </p:sp>
      </p:grpSp>
      <p:sp>
        <p:nvSpPr>
          <p:cNvPr id="2" name="Rectangle 1">
            <a:extLst>
              <a:ext uri="{FF2B5EF4-FFF2-40B4-BE49-F238E27FC236}">
                <a16:creationId xmlns:a16="http://schemas.microsoft.com/office/drawing/2014/main" id="{C7013202-4201-8043-B2CA-8CFB9A9205C7}"/>
              </a:ext>
            </a:extLst>
          </p:cNvPr>
          <p:cNvSpPr/>
          <p:nvPr/>
        </p:nvSpPr>
        <p:spPr>
          <a:xfrm>
            <a:off x="3381431" y="3892732"/>
            <a:ext cx="5427549" cy="1463040"/>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1.Từ </a:t>
            </a:r>
            <a:r>
              <a:rPr lang="en-US" sz="3600" b="1" dirty="0" err="1">
                <a:latin typeface="Times New Roman" panose="02020603050405020304" pitchFamily="18" charset="0"/>
                <a:cs typeface="Times New Roman" panose="02020603050405020304" pitchFamily="18" charset="0"/>
              </a:rPr>
              <a:t>đơn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phức</a:t>
            </a:r>
            <a:endParaRPr lang="x-none"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05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08">
            <a:extLst>
              <a:ext uri="{FF2B5EF4-FFF2-40B4-BE49-F238E27FC236}">
                <a16:creationId xmlns:a16="http://schemas.microsoft.com/office/drawing/2014/main" id="{D8822608-8705-C843-8611-AF823450E751}"/>
              </a:ext>
            </a:extLst>
          </p:cNvPr>
          <p:cNvSpPr/>
          <p:nvPr/>
        </p:nvSpPr>
        <p:spPr>
          <a:xfrm>
            <a:off x="4083438" y="319885"/>
            <a:ext cx="4634724" cy="785901"/>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b="1" dirty="0">
                <a:latin typeface="Times New Roman" panose="02020603050405020304" pitchFamily="18" charset="0"/>
                <a:cs typeface="Times New Roman" panose="02020603050405020304" pitchFamily="18" charset="0"/>
              </a:rPr>
              <a:t>AI NHANH HƠN ?</a:t>
            </a:r>
          </a:p>
        </p:txBody>
      </p:sp>
      <p:grpSp>
        <p:nvGrpSpPr>
          <p:cNvPr id="210" name="组合 5">
            <a:extLst>
              <a:ext uri="{FF2B5EF4-FFF2-40B4-BE49-F238E27FC236}">
                <a16:creationId xmlns:a16="http://schemas.microsoft.com/office/drawing/2014/main" id="{9857EDB2-9DE9-FE46-9DE6-63DBABA4D5AF}"/>
              </a:ext>
            </a:extLst>
          </p:cNvPr>
          <p:cNvGrpSpPr/>
          <p:nvPr/>
        </p:nvGrpSpPr>
        <p:grpSpPr>
          <a:xfrm>
            <a:off x="6600588" y="3215225"/>
            <a:ext cx="4056147" cy="679368"/>
            <a:chOff x="3866174" y="1021324"/>
            <a:chExt cx="4385999" cy="527674"/>
          </a:xfrm>
        </p:grpSpPr>
        <p:sp>
          <p:nvSpPr>
            <p:cNvPr id="211" name="任意多边形 26">
              <a:extLst>
                <a:ext uri="{FF2B5EF4-FFF2-40B4-BE49-F238E27FC236}">
                  <a16:creationId xmlns:a16="http://schemas.microsoft.com/office/drawing/2014/main" id="{16178451-E333-AE4C-ACED-05BEDF565EB4}"/>
                </a:ext>
              </a:extLst>
            </p:cNvPr>
            <p:cNvSpPr/>
            <p:nvPr/>
          </p:nvSpPr>
          <p:spPr>
            <a:xfrm>
              <a:off x="3866174" y="1021324"/>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12" name="文本框 30">
              <a:extLst>
                <a:ext uri="{FF2B5EF4-FFF2-40B4-BE49-F238E27FC236}">
                  <a16:creationId xmlns:a16="http://schemas.microsoft.com/office/drawing/2014/main" id="{BDEEC314-D206-6549-AE7B-D842313DD80A}"/>
                </a:ext>
              </a:extLst>
            </p:cNvPr>
            <p:cNvSpPr txBox="1"/>
            <p:nvPr/>
          </p:nvSpPr>
          <p:spPr>
            <a:xfrm>
              <a:off x="4049941" y="1049989"/>
              <a:ext cx="4202232" cy="423227"/>
            </a:xfrm>
            <a:prstGeom prst="rect">
              <a:avLst/>
            </a:prstGeom>
            <a:noFill/>
          </p:spPr>
          <p:txBody>
            <a:bodyPr wrap="square" rtlCol="0">
              <a:spAutoFit/>
            </a:bodyPr>
            <a:lstStyle/>
            <a:p>
              <a:pPr algn="ctr">
                <a:lnSpc>
                  <a:spcPct val="114000"/>
                </a:lnSpc>
              </a:pPr>
              <a:r>
                <a:rPr lang="en-US" altLang="zh-CN" sz="2800" dirty="0" err="1">
                  <a:solidFill>
                    <a:schemeClr val="tx1"/>
                  </a:solidFill>
                  <a:latin typeface="Times New Roman" pitchFamily="18" charset="0"/>
                  <a:cs typeface="Times New Roman" pitchFamily="18" charset="0"/>
                </a:rPr>
                <a:t>Hủn</a:t>
              </a:r>
              <a:r>
                <a:rPr lang="en-US" altLang="zh-CN" sz="2800" dirty="0">
                  <a:solidFill>
                    <a:schemeClr val="tx1"/>
                  </a:solidFill>
                  <a:latin typeface="Times New Roman" pitchFamily="18" charset="0"/>
                  <a:cs typeface="Times New Roman" pitchFamily="18" charset="0"/>
                </a:rPr>
                <a:t> </a:t>
              </a:r>
              <a:r>
                <a:rPr lang="en-US" altLang="zh-CN" sz="2800" dirty="0" err="1">
                  <a:solidFill>
                    <a:schemeClr val="tx1"/>
                  </a:solidFill>
                  <a:latin typeface="Times New Roman" pitchFamily="18" charset="0"/>
                  <a:cs typeface="Times New Roman" pitchFamily="18" charset="0"/>
                </a:rPr>
                <a:t>hoẳn</a:t>
              </a:r>
              <a:endParaRPr lang="zh-CN" altLang="en-US" sz="2800" dirty="0">
                <a:solidFill>
                  <a:schemeClr val="tx1"/>
                </a:solidFill>
                <a:latin typeface="Times New Roman" pitchFamily="18" charset="0"/>
                <a:cs typeface="Times New Roman" pitchFamily="18" charset="0"/>
              </a:endParaRPr>
            </a:p>
          </p:txBody>
        </p:sp>
      </p:grpSp>
      <p:grpSp>
        <p:nvGrpSpPr>
          <p:cNvPr id="213" name="组合 6">
            <a:extLst>
              <a:ext uri="{FF2B5EF4-FFF2-40B4-BE49-F238E27FC236}">
                <a16:creationId xmlns:a16="http://schemas.microsoft.com/office/drawing/2014/main" id="{7E917162-F59E-004A-922A-8DE59C1077C0}"/>
              </a:ext>
            </a:extLst>
          </p:cNvPr>
          <p:cNvGrpSpPr/>
          <p:nvPr/>
        </p:nvGrpSpPr>
        <p:grpSpPr>
          <a:xfrm>
            <a:off x="6614056" y="4184729"/>
            <a:ext cx="4056146" cy="679369"/>
            <a:chOff x="3905886" y="2204315"/>
            <a:chExt cx="4385998" cy="527675"/>
          </a:xfrm>
        </p:grpSpPr>
        <p:sp>
          <p:nvSpPr>
            <p:cNvPr id="214" name="任意多边形 27">
              <a:extLst>
                <a:ext uri="{FF2B5EF4-FFF2-40B4-BE49-F238E27FC236}">
                  <a16:creationId xmlns:a16="http://schemas.microsoft.com/office/drawing/2014/main" id="{47C6CB1A-713C-8149-A3B2-996CA5AB9E52}"/>
                </a:ext>
              </a:extLst>
            </p:cNvPr>
            <p:cNvSpPr/>
            <p:nvPr/>
          </p:nvSpPr>
          <p:spPr>
            <a:xfrm>
              <a:off x="3905886" y="2204315"/>
              <a:ext cx="4385998" cy="52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15" name="文本框 31">
              <a:extLst>
                <a:ext uri="{FF2B5EF4-FFF2-40B4-BE49-F238E27FC236}">
                  <a16:creationId xmlns:a16="http://schemas.microsoft.com/office/drawing/2014/main" id="{7D490909-1E7C-724C-BE9D-6D39486F4FDE}"/>
                </a:ext>
              </a:extLst>
            </p:cNvPr>
            <p:cNvSpPr txBox="1"/>
            <p:nvPr/>
          </p:nvSpPr>
          <p:spPr>
            <a:xfrm>
              <a:off x="4089652" y="2253754"/>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Đen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nhánh</a:t>
              </a:r>
              <a:endParaRPr lang="en-US" sz="2800" dirty="0">
                <a:solidFill>
                  <a:schemeClr val="tx1"/>
                </a:solidFill>
                <a:latin typeface="Times New Roman" pitchFamily="18" charset="0"/>
                <a:cs typeface="Times New Roman" pitchFamily="18" charset="0"/>
              </a:endParaRPr>
            </a:p>
          </p:txBody>
        </p:sp>
      </p:grpSp>
      <p:grpSp>
        <p:nvGrpSpPr>
          <p:cNvPr id="216" name="组合 2">
            <a:extLst>
              <a:ext uri="{FF2B5EF4-FFF2-40B4-BE49-F238E27FC236}">
                <a16:creationId xmlns:a16="http://schemas.microsoft.com/office/drawing/2014/main" id="{29324FF1-2FC8-B54D-B152-E69A7EB40D96}"/>
              </a:ext>
            </a:extLst>
          </p:cNvPr>
          <p:cNvGrpSpPr/>
          <p:nvPr/>
        </p:nvGrpSpPr>
        <p:grpSpPr>
          <a:xfrm>
            <a:off x="1308849" y="2775481"/>
            <a:ext cx="2911226" cy="939585"/>
            <a:chOff x="2153902" y="2204314"/>
            <a:chExt cx="1870393" cy="729791"/>
          </a:xfrm>
          <a:solidFill>
            <a:schemeClr val="accent2"/>
          </a:solidFill>
        </p:grpSpPr>
        <p:sp>
          <p:nvSpPr>
            <p:cNvPr id="217" name="五边形 23">
              <a:extLst>
                <a:ext uri="{FF2B5EF4-FFF2-40B4-BE49-F238E27FC236}">
                  <a16:creationId xmlns:a16="http://schemas.microsoft.com/office/drawing/2014/main" id="{4BD6142C-422A-F14A-BC02-AFC289DC2F00}"/>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18" name="文本框 34">
              <a:extLst>
                <a:ext uri="{FF2B5EF4-FFF2-40B4-BE49-F238E27FC236}">
                  <a16:creationId xmlns:a16="http://schemas.microsoft.com/office/drawing/2014/main" id="{8F35CF41-4883-F442-A7EC-BACC3CB2E30A}"/>
                </a:ext>
              </a:extLst>
            </p:cNvPr>
            <p:cNvSpPr txBox="1"/>
            <p:nvPr/>
          </p:nvSpPr>
          <p:spPr>
            <a:xfrm>
              <a:off x="2235518" y="2353909"/>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Cánh</a:t>
              </a:r>
              <a:endParaRPr lang="zh-CN" altLang="en-US" sz="2800" b="1" dirty="0">
                <a:solidFill>
                  <a:schemeClr val="tx1"/>
                </a:solidFill>
                <a:latin typeface="Times New Roman" pitchFamily="18" charset="0"/>
                <a:cs typeface="Times New Roman" pitchFamily="18" charset="0"/>
              </a:endParaRPr>
            </a:p>
          </p:txBody>
        </p:sp>
      </p:grpSp>
      <p:grpSp>
        <p:nvGrpSpPr>
          <p:cNvPr id="219" name="组合 1">
            <a:extLst>
              <a:ext uri="{FF2B5EF4-FFF2-40B4-BE49-F238E27FC236}">
                <a16:creationId xmlns:a16="http://schemas.microsoft.com/office/drawing/2014/main" id="{42B61FAC-C80E-F94F-96B9-9A45DB9B446B}"/>
              </a:ext>
            </a:extLst>
          </p:cNvPr>
          <p:cNvGrpSpPr/>
          <p:nvPr/>
        </p:nvGrpSpPr>
        <p:grpSpPr>
          <a:xfrm>
            <a:off x="1308849" y="1612627"/>
            <a:ext cx="2918293" cy="939585"/>
            <a:chOff x="2149360" y="1363363"/>
            <a:chExt cx="1874935" cy="729791"/>
          </a:xfrm>
        </p:grpSpPr>
        <p:sp>
          <p:nvSpPr>
            <p:cNvPr id="220" name="五边形 22">
              <a:extLst>
                <a:ext uri="{FF2B5EF4-FFF2-40B4-BE49-F238E27FC236}">
                  <a16:creationId xmlns:a16="http://schemas.microsoft.com/office/drawing/2014/main" id="{4FFD048A-7A9B-4049-9A5F-9A837C4A12DC}"/>
                </a:ext>
              </a:extLst>
            </p:cNvPr>
            <p:cNvSpPr/>
            <p:nvPr/>
          </p:nvSpPr>
          <p:spPr>
            <a:xfrm>
              <a:off x="2153902" y="1363363"/>
              <a:ext cx="1870393" cy="729791"/>
            </a:xfrm>
            <a:prstGeom prst="homePlate">
              <a:avLst>
                <a:gd name="adj" fmla="val 30537"/>
              </a:avLst>
            </a:prstGeom>
            <a:solidFill>
              <a:schemeClr val="accent1">
                <a:lumMod val="20000"/>
                <a:lumOff val="80000"/>
              </a:schemeClr>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21" name="文本框 37">
              <a:extLst>
                <a:ext uri="{FF2B5EF4-FFF2-40B4-BE49-F238E27FC236}">
                  <a16:creationId xmlns:a16="http://schemas.microsoft.com/office/drawing/2014/main" id="{C7BD685F-0711-2145-89D6-6B9220FB10E8}"/>
                </a:ext>
              </a:extLst>
            </p:cNvPr>
            <p:cNvSpPr txBox="1"/>
            <p:nvPr/>
          </p:nvSpPr>
          <p:spPr>
            <a:xfrm>
              <a:off x="2149360" y="1452772"/>
              <a:ext cx="1623204" cy="438268"/>
            </a:xfrm>
            <a:prstGeom prst="rect">
              <a:avLst/>
            </a:prstGeom>
            <a:noFill/>
          </p:spPr>
          <p:txBody>
            <a:bodyPr wrap="square" rtlCol="0">
              <a:spAutoFit/>
            </a:bodyPr>
            <a:lstStyle/>
            <a:p>
              <a:pPr algn="ctr">
                <a:lnSpc>
                  <a:spcPct val="120000"/>
                </a:lnSpc>
              </a:pPr>
              <a:r>
                <a:rPr lang="vi-VN" altLang="zh-CN" sz="2800" b="1" dirty="0">
                  <a:solidFill>
                    <a:schemeClr val="tx1"/>
                  </a:solidFill>
                  <a:latin typeface="Times New Roman" pitchFamily="18" charset="0"/>
                  <a:cs typeface="Times New Roman" pitchFamily="18" charset="0"/>
                </a:rPr>
                <a:t>Vuốt</a:t>
              </a:r>
              <a:endParaRPr lang="zh-CN" altLang="en-US" sz="2800" b="1" dirty="0">
                <a:solidFill>
                  <a:schemeClr val="tx1"/>
                </a:solidFill>
                <a:latin typeface="Times New Roman" pitchFamily="18" charset="0"/>
                <a:cs typeface="Times New Roman" pitchFamily="18" charset="0"/>
              </a:endParaRPr>
            </a:p>
          </p:txBody>
        </p:sp>
      </p:grpSp>
      <p:grpSp>
        <p:nvGrpSpPr>
          <p:cNvPr id="222" name="组合 2">
            <a:extLst>
              <a:ext uri="{FF2B5EF4-FFF2-40B4-BE49-F238E27FC236}">
                <a16:creationId xmlns:a16="http://schemas.microsoft.com/office/drawing/2014/main" id="{14719F9B-DD8D-6149-B42E-6A9C50B3EBC4}"/>
              </a:ext>
            </a:extLst>
          </p:cNvPr>
          <p:cNvGrpSpPr/>
          <p:nvPr/>
        </p:nvGrpSpPr>
        <p:grpSpPr>
          <a:xfrm>
            <a:off x="1308849" y="3975824"/>
            <a:ext cx="2911226" cy="939585"/>
            <a:chOff x="2153902" y="2204314"/>
            <a:chExt cx="1870393" cy="729791"/>
          </a:xfrm>
          <a:solidFill>
            <a:schemeClr val="accent4">
              <a:lumMod val="60000"/>
              <a:lumOff val="40000"/>
            </a:schemeClr>
          </a:solidFill>
        </p:grpSpPr>
        <p:sp>
          <p:nvSpPr>
            <p:cNvPr id="223" name="五边形 23">
              <a:extLst>
                <a:ext uri="{FF2B5EF4-FFF2-40B4-BE49-F238E27FC236}">
                  <a16:creationId xmlns:a16="http://schemas.microsoft.com/office/drawing/2014/main" id="{C0123B3C-9A67-B449-A083-4F6A0BD0801A}"/>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24" name="文本框 34">
              <a:extLst>
                <a:ext uri="{FF2B5EF4-FFF2-40B4-BE49-F238E27FC236}">
                  <a16:creationId xmlns:a16="http://schemas.microsoft.com/office/drawing/2014/main" id="{78D57112-D317-124F-831B-4051CB4777E2}"/>
                </a:ext>
              </a:extLst>
            </p:cNvPr>
            <p:cNvSpPr txBox="1"/>
            <p:nvPr/>
          </p:nvSpPr>
          <p:spPr>
            <a:xfrm>
              <a:off x="2211569" y="2360150"/>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Người</a:t>
              </a:r>
              <a:endParaRPr lang="zh-CN" altLang="en-US" sz="2800" b="1" dirty="0">
                <a:solidFill>
                  <a:schemeClr val="tx1"/>
                </a:solidFill>
                <a:latin typeface="Times New Roman" pitchFamily="18" charset="0"/>
                <a:cs typeface="Times New Roman" pitchFamily="18" charset="0"/>
              </a:endParaRPr>
            </a:p>
          </p:txBody>
        </p:sp>
      </p:grpSp>
      <p:grpSp>
        <p:nvGrpSpPr>
          <p:cNvPr id="225" name="组合 5">
            <a:extLst>
              <a:ext uri="{FF2B5EF4-FFF2-40B4-BE49-F238E27FC236}">
                <a16:creationId xmlns:a16="http://schemas.microsoft.com/office/drawing/2014/main" id="{EF0A5852-12D0-AD42-83B3-A142A4FF4142}"/>
              </a:ext>
            </a:extLst>
          </p:cNvPr>
          <p:cNvGrpSpPr/>
          <p:nvPr/>
        </p:nvGrpSpPr>
        <p:grpSpPr>
          <a:xfrm>
            <a:off x="6600587" y="2263095"/>
            <a:ext cx="4056146" cy="679370"/>
            <a:chOff x="3866174" y="1253337"/>
            <a:chExt cx="4385999" cy="527675"/>
          </a:xfrm>
        </p:grpSpPr>
        <p:sp>
          <p:nvSpPr>
            <p:cNvPr id="226" name="任意多边形 26">
              <a:extLst>
                <a:ext uri="{FF2B5EF4-FFF2-40B4-BE49-F238E27FC236}">
                  <a16:creationId xmlns:a16="http://schemas.microsoft.com/office/drawing/2014/main" id="{3DB9AE33-4AE7-6048-8C42-8A91CAF6ECCD}"/>
                </a:ext>
              </a:extLst>
            </p:cNvPr>
            <p:cNvSpPr/>
            <p:nvPr/>
          </p:nvSpPr>
          <p:spPr>
            <a:xfrm>
              <a:off x="3866174" y="1253337"/>
              <a:ext cx="4385998" cy="52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27" name="文本框 30">
              <a:extLst>
                <a:ext uri="{FF2B5EF4-FFF2-40B4-BE49-F238E27FC236}">
                  <a16:creationId xmlns:a16="http://schemas.microsoft.com/office/drawing/2014/main" id="{DCFD2170-CB2B-094E-97D7-B88B7C241A7A}"/>
                </a:ext>
              </a:extLst>
            </p:cNvPr>
            <p:cNvSpPr txBox="1"/>
            <p:nvPr/>
          </p:nvSpPr>
          <p:spPr>
            <a:xfrm>
              <a:off x="4049941" y="1258765"/>
              <a:ext cx="4202232" cy="423227"/>
            </a:xfrm>
            <a:prstGeom prst="rect">
              <a:avLst/>
            </a:prstGeom>
            <a:noFill/>
          </p:spPr>
          <p:txBody>
            <a:bodyPr wrap="square" rtlCol="0">
              <a:spAutoFit/>
            </a:bodyPr>
            <a:lstStyle/>
            <a:p>
              <a:pPr algn="ctr">
                <a:lnSpc>
                  <a:spcPct val="114000"/>
                </a:lnSpc>
              </a:pPr>
              <a:r>
                <a:rPr lang="en-US" altLang="zh-CN" sz="2800" dirty="0">
                  <a:solidFill>
                    <a:schemeClr val="tx1"/>
                  </a:solidFill>
                  <a:latin typeface="Times New Roman" pitchFamily="18" charset="0"/>
                  <a:cs typeface="Times New Roman" pitchFamily="18" charset="0"/>
                </a:rPr>
                <a:t>Rung </a:t>
              </a:r>
              <a:r>
                <a:rPr lang="en-US" altLang="zh-CN" sz="2800" dirty="0" err="1">
                  <a:solidFill>
                    <a:schemeClr val="tx1"/>
                  </a:solidFill>
                  <a:latin typeface="Times New Roman" pitchFamily="18" charset="0"/>
                  <a:cs typeface="Times New Roman" pitchFamily="18" charset="0"/>
                </a:rPr>
                <a:t>rinh</a:t>
              </a:r>
              <a:endParaRPr lang="zh-CN" altLang="en-US" sz="2800" dirty="0">
                <a:solidFill>
                  <a:schemeClr val="tx1"/>
                </a:solidFill>
                <a:latin typeface="Times New Roman" pitchFamily="18" charset="0"/>
                <a:cs typeface="Times New Roman" pitchFamily="18" charset="0"/>
              </a:endParaRPr>
            </a:p>
          </p:txBody>
        </p:sp>
      </p:grpSp>
      <p:grpSp>
        <p:nvGrpSpPr>
          <p:cNvPr id="228" name="组合 2">
            <a:extLst>
              <a:ext uri="{FF2B5EF4-FFF2-40B4-BE49-F238E27FC236}">
                <a16:creationId xmlns:a16="http://schemas.microsoft.com/office/drawing/2014/main" id="{C4A6171E-2965-6242-A24D-D760841C9AB9}"/>
              </a:ext>
            </a:extLst>
          </p:cNvPr>
          <p:cNvGrpSpPr/>
          <p:nvPr/>
        </p:nvGrpSpPr>
        <p:grpSpPr>
          <a:xfrm>
            <a:off x="1384327" y="5213589"/>
            <a:ext cx="2911226" cy="939584"/>
            <a:chOff x="2153902" y="2204314"/>
            <a:chExt cx="1870393" cy="729791"/>
          </a:xfrm>
          <a:solidFill>
            <a:schemeClr val="accent6">
              <a:lumMod val="90000"/>
            </a:schemeClr>
          </a:solidFill>
        </p:grpSpPr>
        <p:sp>
          <p:nvSpPr>
            <p:cNvPr id="229" name="五边形 23">
              <a:extLst>
                <a:ext uri="{FF2B5EF4-FFF2-40B4-BE49-F238E27FC236}">
                  <a16:creationId xmlns:a16="http://schemas.microsoft.com/office/drawing/2014/main" id="{041AE9AE-46DD-3847-A179-690FDB9732D9}"/>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30" name="文本框 34">
              <a:extLst>
                <a:ext uri="{FF2B5EF4-FFF2-40B4-BE49-F238E27FC236}">
                  <a16:creationId xmlns:a16="http://schemas.microsoft.com/office/drawing/2014/main" id="{7AB9C548-83E9-4745-A4F1-90C410CB3C27}"/>
                </a:ext>
              </a:extLst>
            </p:cNvPr>
            <p:cNvSpPr txBox="1"/>
            <p:nvPr/>
          </p:nvSpPr>
          <p:spPr>
            <a:xfrm>
              <a:off x="2153902" y="2349454"/>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Răng</a:t>
              </a:r>
              <a:endParaRPr lang="zh-CN" altLang="en-US" sz="2800" b="1" dirty="0">
                <a:solidFill>
                  <a:schemeClr val="tx1"/>
                </a:solidFill>
                <a:latin typeface="Times New Roman" pitchFamily="18" charset="0"/>
                <a:cs typeface="Times New Roman" pitchFamily="18" charset="0"/>
              </a:endParaRPr>
            </a:p>
          </p:txBody>
        </p:sp>
      </p:grpSp>
      <p:grpSp>
        <p:nvGrpSpPr>
          <p:cNvPr id="231" name="组合 5">
            <a:extLst>
              <a:ext uri="{FF2B5EF4-FFF2-40B4-BE49-F238E27FC236}">
                <a16:creationId xmlns:a16="http://schemas.microsoft.com/office/drawing/2014/main" id="{3C37ACA3-515C-4E40-8AB5-6728F3113703}"/>
              </a:ext>
            </a:extLst>
          </p:cNvPr>
          <p:cNvGrpSpPr/>
          <p:nvPr/>
        </p:nvGrpSpPr>
        <p:grpSpPr>
          <a:xfrm>
            <a:off x="6600588" y="1330498"/>
            <a:ext cx="5105666" cy="679369"/>
            <a:chOff x="3905886" y="1363360"/>
            <a:chExt cx="5520867" cy="729789"/>
          </a:xfrm>
        </p:grpSpPr>
        <p:sp>
          <p:nvSpPr>
            <p:cNvPr id="232" name="任意多边形 26">
              <a:extLst>
                <a:ext uri="{FF2B5EF4-FFF2-40B4-BE49-F238E27FC236}">
                  <a16:creationId xmlns:a16="http://schemas.microsoft.com/office/drawing/2014/main" id="{8037892D-372D-B84E-987E-C2ADC55CC937}"/>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33" name="文本框 30">
              <a:extLst>
                <a:ext uri="{FF2B5EF4-FFF2-40B4-BE49-F238E27FC236}">
                  <a16:creationId xmlns:a16="http://schemas.microsoft.com/office/drawing/2014/main" id="{F664769E-0E81-DD42-9A23-03CA933563F4}"/>
                </a:ext>
              </a:extLst>
            </p:cNvPr>
            <p:cNvSpPr txBox="1"/>
            <p:nvPr/>
          </p:nvSpPr>
          <p:spPr>
            <a:xfrm>
              <a:off x="5224521" y="1404844"/>
              <a:ext cx="4202232" cy="423227"/>
            </a:xfrm>
            <a:prstGeom prst="rect">
              <a:avLst/>
            </a:prstGeom>
            <a:noFill/>
          </p:spPr>
          <p:txBody>
            <a:bodyPr wrap="square" rtlCol="0">
              <a:spAutoFit/>
            </a:bodyPr>
            <a:lstStyle/>
            <a:p>
              <a:pPr>
                <a:lnSpc>
                  <a:spcPct val="114000"/>
                </a:lnSpc>
              </a:pPr>
              <a:r>
                <a:rPr lang="en-US" altLang="zh-CN" sz="2800" dirty="0" err="1">
                  <a:solidFill>
                    <a:schemeClr val="tx1"/>
                  </a:solidFill>
                  <a:latin typeface="Times New Roman" pitchFamily="18" charset="0"/>
                  <a:cs typeface="Times New Roman" pitchFamily="18" charset="0"/>
                </a:rPr>
                <a:t>Nhọn</a:t>
              </a:r>
              <a:r>
                <a:rPr lang="en-US" altLang="zh-CN" sz="2800" dirty="0">
                  <a:solidFill>
                    <a:schemeClr val="tx1"/>
                  </a:solidFill>
                  <a:latin typeface="Times New Roman" pitchFamily="18" charset="0"/>
                  <a:cs typeface="Times New Roman" pitchFamily="18" charset="0"/>
                </a:rPr>
                <a:t> </a:t>
              </a:r>
              <a:r>
                <a:rPr lang="en-US" altLang="zh-CN" sz="2800" dirty="0" err="1">
                  <a:solidFill>
                    <a:schemeClr val="tx1"/>
                  </a:solidFill>
                  <a:latin typeface="Times New Roman" pitchFamily="18" charset="0"/>
                  <a:cs typeface="Times New Roman" pitchFamily="18" charset="0"/>
                </a:rPr>
                <a:t>hoắt</a:t>
              </a:r>
              <a:endParaRPr lang="zh-CN" altLang="en-US" sz="2800" dirty="0">
                <a:solidFill>
                  <a:schemeClr val="tx1"/>
                </a:solidFill>
                <a:latin typeface="Times New Roman" pitchFamily="18" charset="0"/>
                <a:cs typeface="Times New Roman" pitchFamily="18" charset="0"/>
              </a:endParaRPr>
            </a:p>
          </p:txBody>
        </p:sp>
      </p:grpSp>
      <p:cxnSp>
        <p:nvCxnSpPr>
          <p:cNvPr id="235" name="Straight Arrow Connector 234">
            <a:extLst>
              <a:ext uri="{FF2B5EF4-FFF2-40B4-BE49-F238E27FC236}">
                <a16:creationId xmlns:a16="http://schemas.microsoft.com/office/drawing/2014/main" id="{A9D656F6-87F6-314A-95E6-77704E2EF6AB}"/>
              </a:ext>
            </a:extLst>
          </p:cNvPr>
          <p:cNvCxnSpPr>
            <a:cxnSpLocks/>
            <a:endCxn id="232" idx="8"/>
          </p:cNvCxnSpPr>
          <p:nvPr/>
        </p:nvCxnSpPr>
        <p:spPr>
          <a:xfrm flipV="1">
            <a:off x="4234212" y="1670183"/>
            <a:ext cx="2559015" cy="397772"/>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grpSp>
        <p:nvGrpSpPr>
          <p:cNvPr id="238" name="组合 6">
            <a:extLst>
              <a:ext uri="{FF2B5EF4-FFF2-40B4-BE49-F238E27FC236}">
                <a16:creationId xmlns:a16="http://schemas.microsoft.com/office/drawing/2014/main" id="{9AD94BCF-8DEC-F74A-8426-26C52A5C7EE5}"/>
              </a:ext>
            </a:extLst>
          </p:cNvPr>
          <p:cNvGrpSpPr/>
          <p:nvPr/>
        </p:nvGrpSpPr>
        <p:grpSpPr>
          <a:xfrm>
            <a:off x="6614056" y="5114050"/>
            <a:ext cx="4056146" cy="679367"/>
            <a:chOff x="3905886" y="2204315"/>
            <a:chExt cx="4385998" cy="527674"/>
          </a:xfrm>
        </p:grpSpPr>
        <p:sp>
          <p:nvSpPr>
            <p:cNvPr id="239" name="任意多边形 27">
              <a:extLst>
                <a:ext uri="{FF2B5EF4-FFF2-40B4-BE49-F238E27FC236}">
                  <a16:creationId xmlns:a16="http://schemas.microsoft.com/office/drawing/2014/main" id="{4599A880-55C2-804F-BFAB-5B094C6DBE5C}"/>
                </a:ext>
              </a:extLst>
            </p:cNvPr>
            <p:cNvSpPr/>
            <p:nvPr/>
          </p:nvSpPr>
          <p:spPr>
            <a:xfrm>
              <a:off x="3905886" y="2204315"/>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40" name="文本框 31">
              <a:extLst>
                <a:ext uri="{FF2B5EF4-FFF2-40B4-BE49-F238E27FC236}">
                  <a16:creationId xmlns:a16="http://schemas.microsoft.com/office/drawing/2014/main" id="{F4727556-7F8D-7C4E-8B1F-68447A0D064E}"/>
                </a:ext>
              </a:extLst>
            </p:cNvPr>
            <p:cNvSpPr txBox="1"/>
            <p:nvPr/>
          </p:nvSpPr>
          <p:spPr>
            <a:xfrm>
              <a:off x="4049064" y="2238308"/>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Bóng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mỡ</a:t>
              </a:r>
              <a:endParaRPr lang="en-US" sz="2800" dirty="0">
                <a:solidFill>
                  <a:schemeClr val="tx1"/>
                </a:solidFill>
                <a:latin typeface="Times New Roman" pitchFamily="18" charset="0"/>
                <a:cs typeface="Times New Roman" pitchFamily="18" charset="0"/>
              </a:endParaRPr>
            </a:p>
          </p:txBody>
        </p:sp>
      </p:grpSp>
      <p:grpSp>
        <p:nvGrpSpPr>
          <p:cNvPr id="241" name="组合 6">
            <a:extLst>
              <a:ext uri="{FF2B5EF4-FFF2-40B4-BE49-F238E27FC236}">
                <a16:creationId xmlns:a16="http://schemas.microsoft.com/office/drawing/2014/main" id="{8D4BDE06-56AA-1848-B9C6-E706C79E36DE}"/>
              </a:ext>
            </a:extLst>
          </p:cNvPr>
          <p:cNvGrpSpPr/>
          <p:nvPr/>
        </p:nvGrpSpPr>
        <p:grpSpPr>
          <a:xfrm>
            <a:off x="6661493" y="5976535"/>
            <a:ext cx="4056146" cy="679367"/>
            <a:chOff x="3905886" y="2204315"/>
            <a:chExt cx="4385998" cy="527674"/>
          </a:xfrm>
        </p:grpSpPr>
        <p:sp>
          <p:nvSpPr>
            <p:cNvPr id="242" name="任意多边形 27">
              <a:extLst>
                <a:ext uri="{FF2B5EF4-FFF2-40B4-BE49-F238E27FC236}">
                  <a16:creationId xmlns:a16="http://schemas.microsoft.com/office/drawing/2014/main" id="{C6A7BCB8-7EFD-D84F-9EF4-7AC3204AF5F2}"/>
                </a:ext>
              </a:extLst>
            </p:cNvPr>
            <p:cNvSpPr/>
            <p:nvPr/>
          </p:nvSpPr>
          <p:spPr>
            <a:xfrm>
              <a:off x="3905886" y="2204315"/>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43" name="文本框 31">
              <a:extLst>
                <a:ext uri="{FF2B5EF4-FFF2-40B4-BE49-F238E27FC236}">
                  <a16:creationId xmlns:a16="http://schemas.microsoft.com/office/drawing/2014/main" id="{8780A2BC-0F60-DE4C-AFBB-90DC942DBDD7}"/>
                </a:ext>
              </a:extLst>
            </p:cNvPr>
            <p:cNvSpPr txBox="1"/>
            <p:nvPr/>
          </p:nvSpPr>
          <p:spPr>
            <a:xfrm>
              <a:off x="4049064" y="2238308"/>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Ngoàm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ngoạp</a:t>
              </a:r>
              <a:endParaRPr lang="en-US" sz="2800" dirty="0">
                <a:solidFill>
                  <a:schemeClr val="tx1"/>
                </a:solidFill>
                <a:latin typeface="Times New Roman" pitchFamily="18" charset="0"/>
                <a:cs typeface="Times New Roman" pitchFamily="18" charset="0"/>
              </a:endParaRPr>
            </a:p>
          </p:txBody>
        </p:sp>
      </p:grpSp>
      <p:cxnSp>
        <p:nvCxnSpPr>
          <p:cNvPr id="244" name="Straight Arrow Connector 243">
            <a:extLst>
              <a:ext uri="{FF2B5EF4-FFF2-40B4-BE49-F238E27FC236}">
                <a16:creationId xmlns:a16="http://schemas.microsoft.com/office/drawing/2014/main" id="{BA3E1C9F-7177-E54B-BFAA-E4AF7B242CB3}"/>
              </a:ext>
            </a:extLst>
          </p:cNvPr>
          <p:cNvCxnSpPr>
            <a:cxnSpLocks/>
            <a:endCxn id="212" idx="1"/>
          </p:cNvCxnSpPr>
          <p:nvPr/>
        </p:nvCxnSpPr>
        <p:spPr>
          <a:xfrm>
            <a:off x="4218762" y="3262941"/>
            <a:ext cx="2551773" cy="261638"/>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5" name="Straight Arrow Connector 244">
            <a:extLst>
              <a:ext uri="{FF2B5EF4-FFF2-40B4-BE49-F238E27FC236}">
                <a16:creationId xmlns:a16="http://schemas.microsoft.com/office/drawing/2014/main" id="{FC206405-5A55-B547-811E-4A5ED3AD777B}"/>
              </a:ext>
            </a:extLst>
          </p:cNvPr>
          <p:cNvCxnSpPr>
            <a:cxnSpLocks/>
          </p:cNvCxnSpPr>
          <p:nvPr/>
        </p:nvCxnSpPr>
        <p:spPr>
          <a:xfrm flipV="1">
            <a:off x="4198122" y="2555415"/>
            <a:ext cx="2595105" cy="1919088"/>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6" name="Straight Arrow Connector 245">
            <a:extLst>
              <a:ext uri="{FF2B5EF4-FFF2-40B4-BE49-F238E27FC236}">
                <a16:creationId xmlns:a16="http://schemas.microsoft.com/office/drawing/2014/main" id="{1A2ADE21-7C89-E64A-BA51-EE7C03BF8B7A}"/>
              </a:ext>
            </a:extLst>
          </p:cNvPr>
          <p:cNvCxnSpPr>
            <a:cxnSpLocks/>
          </p:cNvCxnSpPr>
          <p:nvPr/>
        </p:nvCxnSpPr>
        <p:spPr>
          <a:xfrm>
            <a:off x="4175430" y="4468271"/>
            <a:ext cx="2787744" cy="1059231"/>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7" name="Straight Arrow Connector 246">
            <a:extLst>
              <a:ext uri="{FF2B5EF4-FFF2-40B4-BE49-F238E27FC236}">
                <a16:creationId xmlns:a16="http://schemas.microsoft.com/office/drawing/2014/main" id="{5EED26A5-C59D-484E-A716-B606DE0CD13F}"/>
              </a:ext>
            </a:extLst>
          </p:cNvPr>
          <p:cNvCxnSpPr>
            <a:cxnSpLocks/>
          </p:cNvCxnSpPr>
          <p:nvPr/>
        </p:nvCxnSpPr>
        <p:spPr>
          <a:xfrm flipV="1">
            <a:off x="4295553" y="4511409"/>
            <a:ext cx="2667621" cy="1213409"/>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8" name="Straight Arrow Connector 247">
            <a:extLst>
              <a:ext uri="{FF2B5EF4-FFF2-40B4-BE49-F238E27FC236}">
                <a16:creationId xmlns:a16="http://schemas.microsoft.com/office/drawing/2014/main" id="{44E6CCF4-74C9-7441-B6DA-47668CBBFE4E}"/>
              </a:ext>
            </a:extLst>
          </p:cNvPr>
          <p:cNvCxnSpPr>
            <a:cxnSpLocks/>
          </p:cNvCxnSpPr>
          <p:nvPr/>
        </p:nvCxnSpPr>
        <p:spPr>
          <a:xfrm>
            <a:off x="4287269" y="5706656"/>
            <a:ext cx="2675905" cy="609562"/>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68736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circle(in)">
                                      <p:cBhvr>
                                        <p:cTn id="7" dur="2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circle(in)">
                                      <p:cBhvr>
                                        <p:cTn id="12" dur="2000"/>
                                        <p:tgtEl>
                                          <p:spTgt spid="2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circle(in)">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46"/>
                                        </p:tgtEl>
                                        <p:attrNameLst>
                                          <p:attrName>style.visibility</p:attrName>
                                        </p:attrNameLst>
                                      </p:cBhvr>
                                      <p:to>
                                        <p:strVal val="visible"/>
                                      </p:to>
                                    </p:set>
                                    <p:animEffect transition="in" filter="circle(in)">
                                      <p:cBhvr>
                                        <p:cTn id="22" dur="2000"/>
                                        <p:tgtEl>
                                          <p:spTgt spid="24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7"/>
                                        </p:tgtEl>
                                        <p:attrNameLst>
                                          <p:attrName>style.visibility</p:attrName>
                                        </p:attrNameLst>
                                      </p:cBhvr>
                                      <p:to>
                                        <p:strVal val="visible"/>
                                      </p:to>
                                    </p:set>
                                    <p:animEffect transition="in" filter="circle(in)">
                                      <p:cBhvr>
                                        <p:cTn id="27" dur="2000"/>
                                        <p:tgtEl>
                                          <p:spTgt spid="24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8"/>
                                        </p:tgtEl>
                                        <p:attrNameLst>
                                          <p:attrName>style.visibility</p:attrName>
                                        </p:attrNameLst>
                                      </p:cBhvr>
                                      <p:to>
                                        <p:strVal val="visible"/>
                                      </p:to>
                                    </p:set>
                                    <p:animEffect transition="in" filter="circle(in)">
                                      <p:cBhvr>
                                        <p:cTn id="32" dur="2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431" y="4828108"/>
            <a:ext cx="7932737"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1760538"/>
            <a:ext cx="7997825"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922" y="3155950"/>
            <a:ext cx="47609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1784" y="374507"/>
            <a:ext cx="47609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9" descr="左下"/>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4364475"/>
            <a:ext cx="1959428" cy="249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0" descr="右上"/>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6800" y="-211138"/>
            <a:ext cx="3505200" cy="201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Scroll 1"/>
          <p:cNvSpPr/>
          <p:nvPr/>
        </p:nvSpPr>
        <p:spPr>
          <a:xfrm>
            <a:off x="-10975" y="1515957"/>
            <a:ext cx="1593668" cy="2325188"/>
          </a:xfrm>
          <a:prstGeom prst="verticalScroll">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a:t>
            </a:r>
          </a:p>
        </p:txBody>
      </p:sp>
    </p:spTree>
    <p:extLst>
      <p:ext uri="{BB962C8B-B14F-4D97-AF65-F5344CB8AC3E}">
        <p14:creationId xmlns:p14="http://schemas.microsoft.com/office/powerpoint/2010/main" val="72629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nodeType="afterGroup">
                            <p:stCondLst>
                              <p:cond delay="500"/>
                            </p:stCondLst>
                            <p:childTnLst>
                              <p:par>
                                <p:cTn id="24" presetID="18" presetClass="entr" presetSubtype="3"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upRight)">
                                      <p:cBhvr>
                                        <p:cTn id="26" dur="1000"/>
                                        <p:tgtEl>
                                          <p:spTgt spid="8"/>
                                        </p:tgtEl>
                                      </p:cBhvr>
                                    </p:animEffect>
                                  </p:childTnLst>
                                </p:cTn>
                              </p:par>
                              <p:par>
                                <p:cTn id="27" presetID="18" presetClass="entr" presetSubtype="12"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87338" y="112713"/>
            <a:ext cx="4406900" cy="657225"/>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a:solidFill>
                  <a:srgbClr val="0D0D0D"/>
                </a:solidFill>
                <a:latin typeface="Times New Roman" panose="02020603050405020304" pitchFamily="18" charset="0"/>
                <a:ea typeface="MS Mincho"/>
              </a:rPr>
              <a:t>2. </a:t>
            </a:r>
            <a:r>
              <a:rPr lang="en-US" sz="3200" b="1" dirty="0" err="1">
                <a:solidFill>
                  <a:srgbClr val="0D0D0D"/>
                </a:solidFill>
                <a:latin typeface="Times New Roman" panose="02020603050405020304" pitchFamily="18" charset="0"/>
                <a:ea typeface="MS Mincho"/>
              </a:rPr>
              <a:t>Nghĩa</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của</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từ</a:t>
            </a:r>
            <a:endParaRPr lang="en-US" sz="3200" dirty="0">
              <a:solidFill>
                <a:prstClr val="white"/>
              </a:solidFill>
            </a:endParaRPr>
          </a:p>
        </p:txBody>
      </p:sp>
      <p:sp>
        <p:nvSpPr>
          <p:cNvPr id="12" name="Cloud Callout 11"/>
          <p:cNvSpPr/>
          <p:nvPr/>
        </p:nvSpPr>
        <p:spPr>
          <a:xfrm>
            <a:off x="736600" y="769938"/>
            <a:ext cx="9867900" cy="53721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err="1">
                <a:solidFill>
                  <a:srgbClr val="000000"/>
                </a:solidFill>
                <a:latin typeface="Times New Roman" pitchFamily="18" charset="0"/>
                <a:cs typeface="Calibri" pitchFamily="34" charset="0"/>
              </a:rPr>
              <a:t>Em</a:t>
            </a:r>
            <a:r>
              <a:rPr lang="en-US" sz="2800" dirty="0">
                <a:solidFill>
                  <a:srgbClr val="000000"/>
                </a:solidFill>
                <a:latin typeface="Times New Roman" pitchFamily="18" charset="0"/>
                <a:cs typeface="Calibri" pitchFamily="34" charset="0"/>
              </a:rPr>
              <a:t> </a:t>
            </a:r>
            <a:r>
              <a:rPr lang="en-US" sz="2800" dirty="0" err="1">
                <a:solidFill>
                  <a:srgbClr val="000000"/>
                </a:solidFill>
                <a:latin typeface="Times New Roman" pitchFamily="18" charset="0"/>
                <a:cs typeface="Calibri" pitchFamily="34" charset="0"/>
              </a:rPr>
              <a:t>hãy</a:t>
            </a:r>
            <a:r>
              <a:rPr lang="en-US" sz="2800" dirty="0">
                <a:solidFill>
                  <a:srgbClr val="000000"/>
                </a:solidFill>
                <a:latin typeface="Times New Roman" pitchFamily="18" charset="0"/>
                <a:cs typeface="Calibri" pitchFamily="34" charset="0"/>
              </a:rPr>
              <a:t> </a:t>
            </a:r>
            <a:r>
              <a:rPr lang="en-US" sz="2800" dirty="0" err="1">
                <a:solidFill>
                  <a:srgbClr val="000000"/>
                </a:solidFill>
                <a:latin typeface="Times New Roman" pitchFamily="18" charset="0"/>
                <a:cs typeface="Calibri" pitchFamily="34" charset="0"/>
              </a:rPr>
              <a:t>giải</a:t>
            </a:r>
            <a:r>
              <a:rPr lang="en-US" sz="2800" dirty="0">
                <a:solidFill>
                  <a:srgbClr val="000000"/>
                </a:solidFill>
                <a:latin typeface="Times New Roman" pitchFamily="18" charset="0"/>
                <a:cs typeface="Calibri" pitchFamily="34" charset="0"/>
              </a:rPr>
              <a:t> </a:t>
            </a:r>
            <a:r>
              <a:rPr lang="en-US" sz="2800" dirty="0" err="1">
                <a:solidFill>
                  <a:srgbClr val="000000"/>
                </a:solidFill>
                <a:latin typeface="Times New Roman" pitchFamily="18" charset="0"/>
                <a:cs typeface="Calibri" pitchFamily="34" charset="0"/>
              </a:rPr>
              <a:t>thích</a:t>
            </a:r>
            <a:r>
              <a:rPr lang="en-US" sz="2800" dirty="0">
                <a:solidFill>
                  <a:srgbClr val="000000"/>
                </a:solidFill>
                <a:latin typeface="Times New Roman" pitchFamily="18" charset="0"/>
                <a:cs typeface="Calibri" pitchFamily="34" charset="0"/>
              </a:rPr>
              <a:t> </a:t>
            </a:r>
            <a:r>
              <a:rPr lang="en-US" sz="2800" dirty="0" err="1">
                <a:solidFill>
                  <a:srgbClr val="000000"/>
                </a:solidFill>
                <a:latin typeface="Times New Roman" pitchFamily="18" charset="0"/>
                <a:cs typeface="Calibri" pitchFamily="34" charset="0"/>
              </a:rPr>
              <a:t>nghĩa</a:t>
            </a:r>
            <a:r>
              <a:rPr lang="en-US" sz="2800" dirty="0">
                <a:solidFill>
                  <a:srgbClr val="000000"/>
                </a:solidFill>
                <a:latin typeface="Times New Roman" pitchFamily="18" charset="0"/>
                <a:cs typeface="Calibri" pitchFamily="34" charset="0"/>
              </a:rPr>
              <a:t> </a:t>
            </a:r>
            <a:r>
              <a:rPr lang="en-US" sz="2800" dirty="0" err="1">
                <a:solidFill>
                  <a:srgbClr val="000000"/>
                </a:solidFill>
                <a:latin typeface="Times New Roman" pitchFamily="18" charset="0"/>
                <a:cs typeface="Calibri" pitchFamily="34" charset="0"/>
              </a:rPr>
              <a:t>của</a:t>
            </a:r>
            <a:r>
              <a:rPr lang="en-US" sz="2800" dirty="0">
                <a:solidFill>
                  <a:srgbClr val="000000"/>
                </a:solidFill>
                <a:latin typeface="Times New Roman" pitchFamily="18" charset="0"/>
                <a:cs typeface="Calibri" pitchFamily="34" charset="0"/>
              </a:rPr>
              <a:t> </a:t>
            </a:r>
            <a:r>
              <a:rPr lang="en-US" sz="2800" dirty="0" err="1">
                <a:solidFill>
                  <a:srgbClr val="000000"/>
                </a:solidFill>
                <a:latin typeface="Times New Roman" pitchFamily="18" charset="0"/>
                <a:cs typeface="Calibri" pitchFamily="34" charset="0"/>
              </a:rPr>
              <a:t>từ</a:t>
            </a:r>
            <a:r>
              <a:rPr lang="en-US" sz="2800" dirty="0">
                <a:solidFill>
                  <a:srgbClr val="000000"/>
                </a:solidFill>
                <a:latin typeface="Times New Roman" pitchFamily="18" charset="0"/>
                <a:cs typeface="Calibri" pitchFamily="34" charset="0"/>
              </a:rPr>
              <a:t> in </a:t>
            </a:r>
            <a:r>
              <a:rPr lang="en-US" sz="2800" dirty="0" err="1">
                <a:solidFill>
                  <a:srgbClr val="000000"/>
                </a:solidFill>
                <a:latin typeface="Times New Roman" pitchFamily="18" charset="0"/>
                <a:cs typeface="Calibri" pitchFamily="34" charset="0"/>
              </a:rPr>
              <a:t>đậm</a:t>
            </a:r>
            <a:r>
              <a:rPr lang="en-US" sz="2800" dirty="0">
                <a:solidFill>
                  <a:srgbClr val="000000"/>
                </a:solidFill>
                <a:latin typeface="Times New Roman" pitchFamily="18" charset="0"/>
                <a:cs typeface="Calibri" pitchFamily="34" charset="0"/>
              </a:rPr>
              <a:t> </a:t>
            </a:r>
            <a:r>
              <a:rPr lang="en-US" sz="2800" dirty="0" err="1">
                <a:solidFill>
                  <a:srgbClr val="000000"/>
                </a:solidFill>
                <a:latin typeface="Times New Roman" pitchFamily="18" charset="0"/>
                <a:cs typeface="Calibri" pitchFamily="34" charset="0"/>
              </a:rPr>
              <a:t>trong</a:t>
            </a:r>
            <a:r>
              <a:rPr lang="en-US" sz="2800" dirty="0">
                <a:solidFill>
                  <a:srgbClr val="000000"/>
                </a:solidFill>
                <a:latin typeface="Times New Roman" pitchFamily="18" charset="0"/>
                <a:cs typeface="Calibri" pitchFamily="34" charset="0"/>
              </a:rPr>
              <a:t> </a:t>
            </a:r>
            <a:r>
              <a:rPr lang="en-US" sz="2800" dirty="0" err="1">
                <a:solidFill>
                  <a:srgbClr val="000000"/>
                </a:solidFill>
                <a:latin typeface="Times New Roman" pitchFamily="18" charset="0"/>
                <a:cs typeface="Calibri" pitchFamily="34" charset="0"/>
              </a:rPr>
              <a:t>ví</a:t>
            </a:r>
            <a:r>
              <a:rPr lang="en-US" sz="2800" dirty="0">
                <a:solidFill>
                  <a:srgbClr val="000000"/>
                </a:solidFill>
                <a:latin typeface="Times New Roman" pitchFamily="18" charset="0"/>
                <a:cs typeface="Calibri" pitchFamily="34" charset="0"/>
              </a:rPr>
              <a:t> </a:t>
            </a:r>
            <a:r>
              <a:rPr lang="en-US" sz="2800" dirty="0" err="1">
                <a:solidFill>
                  <a:srgbClr val="000000"/>
                </a:solidFill>
                <a:latin typeface="Times New Roman" pitchFamily="18" charset="0"/>
                <a:cs typeface="Calibri" pitchFamily="34" charset="0"/>
              </a:rPr>
              <a:t>dụ</a:t>
            </a:r>
            <a:r>
              <a:rPr lang="en-US" sz="2800" dirty="0">
                <a:solidFill>
                  <a:srgbClr val="000000"/>
                </a:solidFill>
                <a:latin typeface="Times New Roman" pitchFamily="18" charset="0"/>
                <a:cs typeface="Calibri" pitchFamily="34" charset="0"/>
              </a:rPr>
              <a:t> </a:t>
            </a:r>
            <a:r>
              <a:rPr lang="en-US" sz="2800" dirty="0" err="1">
                <a:solidFill>
                  <a:srgbClr val="000000"/>
                </a:solidFill>
                <a:latin typeface="Times New Roman" pitchFamily="18" charset="0"/>
                <a:cs typeface="Calibri" pitchFamily="34" charset="0"/>
              </a:rPr>
              <a:t>sau</a:t>
            </a:r>
            <a:r>
              <a:rPr lang="en-US" sz="2800" dirty="0">
                <a:solidFill>
                  <a:srgbClr val="000000"/>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Lắm</a:t>
            </a:r>
            <a:r>
              <a:rPr lang="en-US" sz="2800"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khi</a:t>
            </a:r>
            <a:r>
              <a:rPr lang="en-US" sz="2800" i="1"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em</a:t>
            </a:r>
            <a:r>
              <a:rPr lang="en-US" sz="2800" i="1"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cũng</a:t>
            </a:r>
            <a:r>
              <a:rPr lang="en-US" sz="2800" i="1"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nghĩ</a:t>
            </a:r>
            <a:r>
              <a:rPr lang="en-US" sz="2800" i="1"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nỗi</a:t>
            </a:r>
            <a:r>
              <a:rPr lang="en-US" sz="2800" i="1"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nhà</a:t>
            </a:r>
            <a:r>
              <a:rPr lang="en-US" sz="2800" i="1"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của</a:t>
            </a:r>
            <a:r>
              <a:rPr lang="en-US" sz="2800" i="1"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mình</a:t>
            </a:r>
            <a:r>
              <a:rPr lang="en-US" sz="2800" i="1"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thế</a:t>
            </a:r>
            <a:r>
              <a:rPr lang="en-US" sz="2800" i="1"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này</a:t>
            </a:r>
            <a:r>
              <a:rPr lang="en-US" sz="2800" i="1"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là</a:t>
            </a:r>
            <a:r>
              <a:rPr lang="en-US" sz="2800" i="1"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nguy</a:t>
            </a:r>
            <a:r>
              <a:rPr lang="en-US" sz="2800" i="1"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hiểm</a:t>
            </a:r>
            <a:r>
              <a:rPr lang="en-US" sz="2800" i="1"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nhưng</a:t>
            </a:r>
            <a:r>
              <a:rPr lang="en-US" sz="2800" i="1"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em</a:t>
            </a:r>
            <a:r>
              <a:rPr lang="en-US" sz="2800" i="1" dirty="0">
                <a:solidFill>
                  <a:schemeClr val="tx1"/>
                </a:solidFill>
                <a:latin typeface="Times New Roman" pitchFamily="18" charset="0"/>
                <a:cs typeface="Calibri" pitchFamily="34" charset="0"/>
              </a:rPr>
              <a:t> </a:t>
            </a:r>
            <a:r>
              <a:rPr lang="en-US" sz="2800" b="1" i="1" dirty="0" err="1">
                <a:solidFill>
                  <a:schemeClr val="tx1"/>
                </a:solidFill>
                <a:latin typeface="Times New Roman" pitchFamily="18" charset="0"/>
                <a:cs typeface="Calibri" pitchFamily="34" charset="0"/>
              </a:rPr>
              <a:t>nghèo</a:t>
            </a:r>
            <a:r>
              <a:rPr lang="en-US" sz="2800" b="1" i="1" dirty="0">
                <a:solidFill>
                  <a:schemeClr val="tx1"/>
                </a:solidFill>
                <a:latin typeface="Times New Roman" pitchFamily="18" charset="0"/>
                <a:cs typeface="Calibri" pitchFamily="34" charset="0"/>
              </a:rPr>
              <a:t> </a:t>
            </a:r>
            <a:r>
              <a:rPr lang="en-US" sz="2800" b="1" i="1" dirty="0" err="1">
                <a:solidFill>
                  <a:schemeClr val="tx1"/>
                </a:solidFill>
                <a:latin typeface="Times New Roman" pitchFamily="18" charset="0"/>
                <a:cs typeface="Calibri" pitchFamily="34" charset="0"/>
              </a:rPr>
              <a:t>sức</a:t>
            </a:r>
            <a:r>
              <a:rPr lang="en-US" sz="2800" b="1" i="1" dirty="0">
                <a:solidFill>
                  <a:schemeClr val="tx1"/>
                </a:solidFill>
                <a:latin typeface="Times New Roman" pitchFamily="18" charset="0"/>
                <a:cs typeface="Calibri" pitchFamily="34" charset="0"/>
              </a:rPr>
              <a:t> </a:t>
            </a:r>
            <a:r>
              <a:rPr lang="en-US" sz="2800" i="1" dirty="0" err="1">
                <a:solidFill>
                  <a:schemeClr val="tx1"/>
                </a:solidFill>
                <a:latin typeface="Times New Roman" pitchFamily="18" charset="0"/>
                <a:cs typeface="Calibri" pitchFamily="34" charset="0"/>
              </a:rPr>
              <a:t>quá</a:t>
            </a:r>
            <a:r>
              <a:rPr lang="en-US" sz="2800" dirty="0">
                <a:solidFill>
                  <a:schemeClr val="tx1"/>
                </a:solidFill>
                <a:latin typeface="Times New Roman" pitchFamily="18" charset="0"/>
                <a:cs typeface="Calibri" pitchFamily="34" charset="0"/>
              </a:rPr>
              <a:t>.</a:t>
            </a:r>
          </a:p>
          <a:p>
            <a:pPr algn="r">
              <a:defRPr/>
            </a:pPr>
            <a:r>
              <a:rPr lang="en-US" sz="2800" dirty="0">
                <a:solidFill>
                  <a:schemeClr val="tx1"/>
                </a:solidFill>
                <a:latin typeface="Times New Roman" pitchFamily="18" charset="0"/>
                <a:cs typeface="Calibri" pitchFamily="34" charset="0"/>
              </a:rPr>
              <a:t>                 ( </a:t>
            </a:r>
            <a:r>
              <a:rPr lang="en-US" sz="2800" dirty="0" err="1">
                <a:solidFill>
                  <a:schemeClr val="tx1"/>
                </a:solidFill>
                <a:latin typeface="Times New Roman" pitchFamily="18" charset="0"/>
                <a:cs typeface="Calibri" pitchFamily="34" charset="0"/>
              </a:rPr>
              <a:t>Tô</a:t>
            </a:r>
            <a:r>
              <a:rPr lang="en-US" sz="2800" dirty="0">
                <a:solidFill>
                  <a:schemeClr val="tx1"/>
                </a:solidFill>
                <a:latin typeface="Times New Roman" pitchFamily="18" charset="0"/>
                <a:cs typeface="Calibri" pitchFamily="34" charset="0"/>
              </a:rPr>
              <a:t> </a:t>
            </a:r>
            <a:r>
              <a:rPr lang="en-US" sz="2800" dirty="0" err="1">
                <a:solidFill>
                  <a:schemeClr val="tx1"/>
                </a:solidFill>
                <a:latin typeface="Times New Roman" pitchFamily="18" charset="0"/>
                <a:cs typeface="Calibri" pitchFamily="34" charset="0"/>
              </a:rPr>
              <a:t>Hoài</a:t>
            </a:r>
            <a:r>
              <a:rPr lang="en-US" sz="2800" dirty="0">
                <a:solidFill>
                  <a:schemeClr val="tx1"/>
                </a:solidFill>
                <a:latin typeface="Times New Roman" pitchFamily="18" charset="0"/>
                <a:cs typeface="Calibri" pitchFamily="34" charset="0"/>
              </a:rPr>
              <a:t>, </a:t>
            </a:r>
            <a:r>
              <a:rPr lang="en-US" sz="2800" dirty="0" err="1">
                <a:solidFill>
                  <a:schemeClr val="tx1"/>
                </a:solidFill>
                <a:latin typeface="Times New Roman" pitchFamily="18" charset="0"/>
                <a:cs typeface="Calibri" pitchFamily="34" charset="0"/>
              </a:rPr>
              <a:t>Dế</a:t>
            </a:r>
            <a:r>
              <a:rPr lang="en-US" sz="2800" dirty="0">
                <a:solidFill>
                  <a:schemeClr val="tx1"/>
                </a:solidFill>
                <a:latin typeface="Times New Roman" pitchFamily="18" charset="0"/>
                <a:cs typeface="Calibri" pitchFamily="34" charset="0"/>
              </a:rPr>
              <a:t> </a:t>
            </a:r>
            <a:r>
              <a:rPr lang="en-US" sz="2800" dirty="0" err="1">
                <a:solidFill>
                  <a:schemeClr val="tx1"/>
                </a:solidFill>
                <a:latin typeface="Times New Roman" pitchFamily="18" charset="0"/>
                <a:cs typeface="Calibri" pitchFamily="34" charset="0"/>
              </a:rPr>
              <a:t>Mèn</a:t>
            </a:r>
            <a:r>
              <a:rPr lang="en-US" sz="2800" dirty="0">
                <a:solidFill>
                  <a:schemeClr val="tx1"/>
                </a:solidFill>
                <a:latin typeface="Times New Roman" pitchFamily="18" charset="0"/>
                <a:cs typeface="Calibri" pitchFamily="34" charset="0"/>
              </a:rPr>
              <a:t> </a:t>
            </a:r>
            <a:r>
              <a:rPr lang="en-US" sz="2800" dirty="0" err="1">
                <a:solidFill>
                  <a:schemeClr val="tx1"/>
                </a:solidFill>
                <a:latin typeface="Times New Roman" pitchFamily="18" charset="0"/>
                <a:cs typeface="Calibri" pitchFamily="34" charset="0"/>
              </a:rPr>
              <a:t>phiêu</a:t>
            </a:r>
            <a:r>
              <a:rPr lang="en-US" sz="2800" dirty="0">
                <a:solidFill>
                  <a:schemeClr val="tx1"/>
                </a:solidFill>
                <a:latin typeface="Times New Roman" pitchFamily="18" charset="0"/>
                <a:cs typeface="Calibri" pitchFamily="34" charset="0"/>
              </a:rPr>
              <a:t> </a:t>
            </a:r>
            <a:r>
              <a:rPr lang="en-US" sz="2800" dirty="0" err="1">
                <a:solidFill>
                  <a:schemeClr val="tx1"/>
                </a:solidFill>
                <a:latin typeface="Times New Roman" pitchFamily="18" charset="0"/>
                <a:cs typeface="Calibri" pitchFamily="34" charset="0"/>
              </a:rPr>
              <a:t>lưu</a:t>
            </a:r>
            <a:r>
              <a:rPr lang="en-US" sz="2800" dirty="0">
                <a:solidFill>
                  <a:schemeClr val="tx1"/>
                </a:solidFill>
                <a:latin typeface="Times New Roman" pitchFamily="18" charset="0"/>
                <a:cs typeface="Calibri" pitchFamily="34" charset="0"/>
              </a:rPr>
              <a:t> </a:t>
            </a:r>
            <a:r>
              <a:rPr lang="en-US" sz="2800" dirty="0" err="1">
                <a:solidFill>
                  <a:schemeClr val="tx1"/>
                </a:solidFill>
                <a:latin typeface="Times New Roman" pitchFamily="18" charset="0"/>
                <a:cs typeface="Calibri" pitchFamily="34" charset="0"/>
              </a:rPr>
              <a:t>kí</a:t>
            </a:r>
            <a:r>
              <a:rPr lang="en-US" sz="2800" dirty="0">
                <a:solidFill>
                  <a:schemeClr val="tx1"/>
                </a:solidFill>
                <a:latin typeface="Times New Roman" pitchFamily="18" charset="0"/>
                <a:cs typeface="Calibri" pitchFamily="34" charset="0"/>
              </a:rPr>
              <a:t>)</a:t>
            </a:r>
            <a:endParaRPr lang="en-US" sz="2400" dirty="0">
              <a:solidFill>
                <a:schemeClr val="tx1"/>
              </a:solidFill>
              <a:latin typeface="Times New Roman" pitchFamily="18" charset="0"/>
              <a:cs typeface="Calibri" pitchFamily="34" charset="0"/>
            </a:endParaRPr>
          </a:p>
        </p:txBody>
      </p:sp>
    </p:spTree>
    <p:extLst>
      <p:ext uri="{BB962C8B-B14F-4D97-AF65-F5344CB8AC3E}">
        <p14:creationId xmlns:p14="http://schemas.microsoft.com/office/powerpoint/2010/main" val="9491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3316288" y="79375"/>
            <a:ext cx="4005262" cy="914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C00000"/>
                </a:solidFill>
                <a:latin typeface="Times New Roman" panose="02020603050405020304" pitchFamily="18" charset="0"/>
                <a:cs typeface="Times New Roman" panose="02020603050405020304" pitchFamily="18" charset="0"/>
              </a:rPr>
              <a:t>Ví</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dụ</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88963" y="1704975"/>
            <a:ext cx="4414837" cy="485933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600" b="1" i="1" dirty="0" err="1">
                <a:solidFill>
                  <a:srgbClr val="C00000"/>
                </a:solidFill>
                <a:latin typeface="Times New Roman" pitchFamily="18" charset="0"/>
                <a:cs typeface="Calibri" pitchFamily="34" charset="0"/>
              </a:rPr>
              <a:t>Nghèo</a:t>
            </a:r>
            <a:r>
              <a:rPr lang="en-US" sz="3600" b="1" dirty="0">
                <a:solidFill>
                  <a:srgbClr val="000000"/>
                </a:solidFill>
                <a:latin typeface="Times New Roman" pitchFamily="18" charset="0"/>
                <a:cs typeface="Calibri" pitchFamily="34" charset="0"/>
              </a:rPr>
              <a:t>: </a:t>
            </a:r>
          </a:p>
          <a:p>
            <a:pPr algn="just">
              <a:defRPr/>
            </a:pPr>
            <a:r>
              <a:rPr lang="en-US" sz="3600" dirty="0" err="1">
                <a:solidFill>
                  <a:srgbClr val="000000"/>
                </a:solidFill>
                <a:latin typeface="Times New Roman" pitchFamily="18" charset="0"/>
                <a:cs typeface="Calibri" pitchFamily="34" charset="0"/>
              </a:rPr>
              <a:t>Tình</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trạng</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không</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có</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hoặc</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có</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rất</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ít</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những</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gì</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thuộc</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về</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yêu</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cầu</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tối</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thiểu</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của</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đời</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sống</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vật</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chất</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như</a:t>
            </a:r>
            <a:r>
              <a:rPr lang="en-US" sz="3600" dirty="0">
                <a:solidFill>
                  <a:srgbClr val="000000"/>
                </a:solidFill>
                <a:latin typeface="Times New Roman" pitchFamily="18" charset="0"/>
                <a:cs typeface="Calibri" pitchFamily="34" charset="0"/>
              </a:rPr>
              <a:t>: </a:t>
            </a:r>
            <a:r>
              <a:rPr lang="en-US" sz="3600" i="1" dirty="0" err="1">
                <a:solidFill>
                  <a:srgbClr val="000000"/>
                </a:solidFill>
                <a:latin typeface="Times New Roman" pitchFamily="18" charset="0"/>
                <a:cs typeface="Calibri" pitchFamily="34" charset="0"/>
              </a:rPr>
              <a:t>Nhà</a:t>
            </a:r>
            <a:r>
              <a:rPr lang="en-US" sz="3600" i="1" dirty="0">
                <a:solidFill>
                  <a:srgbClr val="000000"/>
                </a:solidFill>
                <a:latin typeface="Times New Roman" pitchFamily="18" charset="0"/>
                <a:cs typeface="Calibri" pitchFamily="34" charset="0"/>
              </a:rPr>
              <a:t> </a:t>
            </a:r>
            <a:r>
              <a:rPr lang="en-US" sz="3600" i="1" dirty="0" err="1">
                <a:solidFill>
                  <a:srgbClr val="000000"/>
                </a:solidFill>
                <a:latin typeface="Times New Roman" pitchFamily="18" charset="0"/>
                <a:cs typeface="Calibri" pitchFamily="34" charset="0"/>
              </a:rPr>
              <a:t>nó</a:t>
            </a:r>
            <a:r>
              <a:rPr lang="en-US" sz="3600" i="1" dirty="0">
                <a:solidFill>
                  <a:srgbClr val="000000"/>
                </a:solidFill>
                <a:latin typeface="Times New Roman" pitchFamily="18" charset="0"/>
                <a:cs typeface="Calibri" pitchFamily="34" charset="0"/>
              </a:rPr>
              <a:t> </a:t>
            </a:r>
            <a:r>
              <a:rPr lang="en-US" sz="3600" i="1" dirty="0" err="1">
                <a:solidFill>
                  <a:srgbClr val="000000"/>
                </a:solidFill>
                <a:latin typeface="Times New Roman" pitchFamily="18" charset="0"/>
                <a:cs typeface="Calibri" pitchFamily="34" charset="0"/>
              </a:rPr>
              <a:t>rất</a:t>
            </a:r>
            <a:r>
              <a:rPr lang="en-US" sz="3600" i="1" dirty="0">
                <a:solidFill>
                  <a:srgbClr val="000000"/>
                </a:solidFill>
                <a:latin typeface="Times New Roman" pitchFamily="18" charset="0"/>
                <a:cs typeface="Calibri" pitchFamily="34" charset="0"/>
              </a:rPr>
              <a:t> </a:t>
            </a:r>
            <a:r>
              <a:rPr lang="en-US" sz="3600" i="1" dirty="0" err="1">
                <a:solidFill>
                  <a:srgbClr val="000000"/>
                </a:solidFill>
                <a:latin typeface="Times New Roman" pitchFamily="18" charset="0"/>
                <a:cs typeface="Calibri" pitchFamily="34" charset="0"/>
              </a:rPr>
              <a:t>nghèo</a:t>
            </a:r>
            <a:endParaRPr lang="en-US" sz="3600" dirty="0">
              <a:solidFill>
                <a:srgbClr val="FFFFFF"/>
              </a:solidFill>
              <a:latin typeface="Times New Roman" pitchFamily="18" charset="0"/>
              <a:cs typeface="Calibri" pitchFamily="34" charset="0"/>
            </a:endParaRPr>
          </a:p>
        </p:txBody>
      </p:sp>
      <p:sp>
        <p:nvSpPr>
          <p:cNvPr id="7" name="Rounded Rectangle 6"/>
          <p:cNvSpPr/>
          <p:nvPr/>
        </p:nvSpPr>
        <p:spPr>
          <a:xfrm>
            <a:off x="5759450" y="1704975"/>
            <a:ext cx="4344988" cy="485933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600" b="1" i="1" dirty="0" err="1">
                <a:solidFill>
                  <a:srgbClr val="C00000"/>
                </a:solidFill>
                <a:latin typeface="Times New Roman" pitchFamily="18" charset="0"/>
                <a:cs typeface="Calibri" pitchFamily="34" charset="0"/>
              </a:rPr>
              <a:t>Nghèo</a:t>
            </a:r>
            <a:r>
              <a:rPr lang="en-US" sz="3600" b="1" i="1" dirty="0">
                <a:solidFill>
                  <a:srgbClr val="C00000"/>
                </a:solidFill>
                <a:latin typeface="Times New Roman" pitchFamily="18" charset="0"/>
                <a:cs typeface="Calibri" pitchFamily="34" charset="0"/>
              </a:rPr>
              <a:t> </a:t>
            </a:r>
            <a:r>
              <a:rPr lang="en-US" sz="3600" b="1" i="1" dirty="0" err="1">
                <a:solidFill>
                  <a:srgbClr val="C00000"/>
                </a:solidFill>
                <a:latin typeface="Times New Roman" pitchFamily="18" charset="0"/>
                <a:cs typeface="Calibri" pitchFamily="34" charset="0"/>
              </a:rPr>
              <a:t>sức</a:t>
            </a:r>
            <a:r>
              <a:rPr lang="en-US" sz="3600" b="1" dirty="0">
                <a:solidFill>
                  <a:srgbClr val="C00000"/>
                </a:solidFill>
                <a:latin typeface="Times New Roman" pitchFamily="18" charset="0"/>
                <a:cs typeface="Calibri" pitchFamily="34" charset="0"/>
              </a:rPr>
              <a:t>: </a:t>
            </a:r>
          </a:p>
          <a:p>
            <a:pPr algn="just">
              <a:defRPr/>
            </a:pPr>
            <a:r>
              <a:rPr lang="en-US" sz="3600" dirty="0" err="1">
                <a:solidFill>
                  <a:srgbClr val="000000"/>
                </a:solidFill>
                <a:latin typeface="Times New Roman" pitchFamily="18" charset="0"/>
                <a:cs typeface="Calibri" pitchFamily="34" charset="0"/>
              </a:rPr>
              <a:t>Khả</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năng</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hoạt</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động</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làm</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việc</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hạn</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chế</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sức</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khỏe</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kém</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hơn</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những</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người</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bình</a:t>
            </a:r>
            <a:r>
              <a:rPr lang="en-US" sz="3600" dirty="0">
                <a:solidFill>
                  <a:srgbClr val="000000"/>
                </a:solidFill>
                <a:latin typeface="Times New Roman" pitchFamily="18" charset="0"/>
                <a:cs typeface="Calibri" pitchFamily="34" charset="0"/>
              </a:rPr>
              <a:t> </a:t>
            </a:r>
            <a:r>
              <a:rPr lang="en-US" sz="3600" dirty="0" err="1">
                <a:solidFill>
                  <a:srgbClr val="000000"/>
                </a:solidFill>
                <a:latin typeface="Times New Roman" pitchFamily="18" charset="0"/>
                <a:cs typeface="Calibri" pitchFamily="34" charset="0"/>
              </a:rPr>
              <a:t>thường</a:t>
            </a:r>
            <a:r>
              <a:rPr lang="en-US" sz="3600" dirty="0">
                <a:solidFill>
                  <a:srgbClr val="000000"/>
                </a:solidFill>
                <a:latin typeface="Times New Roman" pitchFamily="18" charset="0"/>
                <a:cs typeface="Calibri" pitchFamily="34" charset="0"/>
              </a:rPr>
              <a:t>.</a:t>
            </a:r>
          </a:p>
          <a:p>
            <a:pPr algn="just">
              <a:defRPr/>
            </a:pPr>
            <a:endParaRPr lang="en-US" sz="3600" dirty="0">
              <a:solidFill>
                <a:srgbClr val="000000"/>
              </a:solidFill>
              <a:latin typeface="Times New Roman" pitchFamily="18" charset="0"/>
              <a:cs typeface="Calibri" pitchFamily="34" charset="0"/>
            </a:endParaRPr>
          </a:p>
          <a:p>
            <a:pPr algn="just">
              <a:defRPr/>
            </a:pPr>
            <a:endParaRPr lang="en-US" sz="3600" dirty="0">
              <a:solidFill>
                <a:srgbClr val="FFFFFF"/>
              </a:solidFill>
              <a:latin typeface="Times New Roman" pitchFamily="18" charset="0"/>
              <a:cs typeface="Calibri" pitchFamily="34" charset="0"/>
            </a:endParaRPr>
          </a:p>
        </p:txBody>
      </p:sp>
      <p:cxnSp>
        <p:nvCxnSpPr>
          <p:cNvPr id="3" name="Straight Arrow Connector 2"/>
          <p:cNvCxnSpPr/>
          <p:nvPr/>
        </p:nvCxnSpPr>
        <p:spPr>
          <a:xfrm flipH="1">
            <a:off x="2838450" y="1030288"/>
            <a:ext cx="2279650" cy="639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59450" y="1008063"/>
            <a:ext cx="2770188" cy="64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5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4114800" y="849086"/>
            <a:ext cx="3683726" cy="970189"/>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C00000"/>
                </a:solidFill>
                <a:latin typeface="Times New Roman" panose="02020603050405020304" pitchFamily="18" charset="0"/>
                <a:cs typeface="Times New Roman" panose="02020603050405020304" pitchFamily="18" charset="0"/>
              </a:rPr>
              <a:t>Để</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giải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thích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nghĩa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của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từ</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900238" y="2344738"/>
            <a:ext cx="3333750" cy="324485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FF0000"/>
                </a:solidFill>
                <a:latin typeface="Times New Roman" pitchFamily="18" charset="0"/>
                <a:cs typeface="Calibri" pitchFamily="34" charset="0"/>
              </a:rPr>
              <a:t>Dựa</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vào</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từ</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điển</a:t>
            </a:r>
            <a:endParaRPr lang="en-US" sz="2800" dirty="0">
              <a:solidFill>
                <a:srgbClr val="FF0000"/>
              </a:solidFill>
              <a:latin typeface="Times New Roman" pitchFamily="18" charset="0"/>
              <a:cs typeface="Calibri" pitchFamily="34" charset="0"/>
            </a:endParaRPr>
          </a:p>
          <a:p>
            <a:pPr algn="ctr">
              <a:defRPr/>
            </a:pPr>
            <a:endParaRPr lang="en-US" sz="2800" b="1" dirty="0">
              <a:solidFill>
                <a:srgbClr val="FF0000"/>
              </a:solidFill>
              <a:latin typeface="Times New Roman" pitchFamily="18" charset="0"/>
              <a:cs typeface="Calibri" pitchFamily="34" charset="0"/>
            </a:endParaRPr>
          </a:p>
        </p:txBody>
      </p:sp>
      <p:sp>
        <p:nvSpPr>
          <p:cNvPr id="7" name="Rounded Rectangle 6"/>
          <p:cNvSpPr/>
          <p:nvPr/>
        </p:nvSpPr>
        <p:spPr>
          <a:xfrm>
            <a:off x="6650038" y="2271713"/>
            <a:ext cx="3752850" cy="324485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FF0000"/>
                </a:solidFill>
                <a:latin typeface="Times New Roman" pitchFamily="18" charset="0"/>
                <a:cs typeface="Calibri" pitchFamily="34" charset="0"/>
              </a:rPr>
              <a:t>Dựa</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vào</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từ</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ngữ</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đứng</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trước</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và</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từ</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ngữ</a:t>
            </a:r>
            <a:r>
              <a:rPr lang="en-US" sz="2800" b="1" dirty="0">
                <a:solidFill>
                  <a:srgbClr val="FF0000"/>
                </a:solidFill>
                <a:latin typeface="Times New Roman" pitchFamily="18" charset="0"/>
                <a:cs typeface="Calibri" pitchFamily="34" charset="0"/>
              </a:rPr>
              <a:t> </a:t>
            </a:r>
            <a:r>
              <a:rPr lang="en-US" sz="2800" b="1" err="1">
                <a:solidFill>
                  <a:srgbClr val="FF0000"/>
                </a:solidFill>
                <a:latin typeface="Times New Roman" pitchFamily="18" charset="0"/>
                <a:cs typeface="Calibri" pitchFamily="34" charset="0"/>
              </a:rPr>
              <a:t>đứng</a:t>
            </a:r>
            <a:r>
              <a:rPr lang="en-US" sz="2800" b="1">
                <a:solidFill>
                  <a:srgbClr val="FF0000"/>
                </a:solidFill>
                <a:latin typeface="Times New Roman" pitchFamily="18" charset="0"/>
                <a:cs typeface="Calibri" pitchFamily="34" charset="0"/>
              </a:rPr>
              <a:t> sau trong câu văn</a:t>
            </a:r>
            <a:endParaRPr lang="en-US" sz="2800" b="1" dirty="0">
              <a:solidFill>
                <a:srgbClr val="FF0000"/>
              </a:solidFill>
              <a:latin typeface="Times New Roman" pitchFamily="18" charset="0"/>
              <a:cs typeface="Calibri" pitchFamily="34" charset="0"/>
            </a:endParaRPr>
          </a:p>
          <a:p>
            <a:pPr algn="ctr">
              <a:defRPr/>
            </a:pPr>
            <a:endParaRPr lang="en-US" sz="2800" b="1" dirty="0">
              <a:solidFill>
                <a:srgbClr val="FF0000"/>
              </a:solidFill>
              <a:latin typeface="Times New Roman" pitchFamily="18" charset="0"/>
              <a:cs typeface="Calibri" pitchFamily="34" charset="0"/>
            </a:endParaRPr>
          </a:p>
        </p:txBody>
      </p:sp>
      <p:cxnSp>
        <p:nvCxnSpPr>
          <p:cNvPr id="9" name="Straight Arrow Connector 8"/>
          <p:cNvCxnSpPr/>
          <p:nvPr/>
        </p:nvCxnSpPr>
        <p:spPr>
          <a:xfrm flipH="1">
            <a:off x="3316288" y="1819275"/>
            <a:ext cx="2465387" cy="525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0"/>
          </p:cNvCxnSpPr>
          <p:nvPr/>
        </p:nvCxnSpPr>
        <p:spPr>
          <a:xfrm>
            <a:off x="5759450" y="1819275"/>
            <a:ext cx="2767013" cy="452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22514" y="313509"/>
            <a:ext cx="2793774" cy="705394"/>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Arial" panose="020B0604020202020204" pitchFamily="34" charset="0"/>
                <a:cs typeface="Arial" panose="020B0604020202020204" pitchFamily="34" charset="0"/>
              </a:rPr>
              <a:t>b. </a:t>
            </a:r>
            <a:r>
              <a:rPr lang="en-US" sz="3200" dirty="0" err="1">
                <a:latin typeface="Arial" panose="020B0604020202020204" pitchFamily="34" charset="0"/>
                <a:cs typeface="Arial" panose="020B0604020202020204" pitchFamily="34" charset="0"/>
              </a:rPr>
              <a:t>Kết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luận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31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935288" y="127000"/>
            <a:ext cx="6262687" cy="657225"/>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a:solidFill>
                  <a:srgbClr val="0D0D0D"/>
                </a:solidFill>
                <a:latin typeface="Times New Roman" panose="02020603050405020304" pitchFamily="18" charset="0"/>
                <a:ea typeface="MS Mincho"/>
              </a:rPr>
              <a:t>3. </a:t>
            </a:r>
            <a:r>
              <a:rPr lang="en-US" sz="3200" b="1" dirty="0" err="1">
                <a:solidFill>
                  <a:srgbClr val="0D0D0D"/>
                </a:solidFill>
                <a:latin typeface="Times New Roman" panose="02020603050405020304" pitchFamily="18" charset="0"/>
                <a:ea typeface="MS Mincho"/>
              </a:rPr>
              <a:t>Biện</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pháp</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tu</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từ</a:t>
            </a:r>
            <a:endParaRPr lang="en-US" sz="3200" dirty="0">
              <a:solidFill>
                <a:prstClr val="white"/>
              </a:solidFill>
            </a:endParaRPr>
          </a:p>
        </p:txBody>
      </p:sp>
      <p:sp>
        <p:nvSpPr>
          <p:cNvPr id="12" name="Cloud Callout 11"/>
          <p:cNvSpPr/>
          <p:nvPr/>
        </p:nvSpPr>
        <p:spPr>
          <a:xfrm>
            <a:off x="962025" y="1443038"/>
            <a:ext cx="9867900" cy="175418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i="1">
                <a:solidFill>
                  <a:srgbClr val="000000"/>
                </a:solidFill>
                <a:latin typeface="Times New Roman" pitchFamily="18" charset="0"/>
                <a:cs typeface="Calibri" pitchFamily="34" charset="0"/>
              </a:rPr>
              <a:t>Cái chàng Dế Choắt, người gầy gò và cao lêu nghêu như một gã nghiện thuốc phiện. </a:t>
            </a:r>
            <a:endParaRPr lang="en-US" sz="2800" b="1">
              <a:solidFill>
                <a:srgbClr val="FFFFFF"/>
              </a:solidFill>
              <a:latin typeface="Times New Roman" pitchFamily="18" charset="0"/>
              <a:cs typeface="Calibri" pitchFamily="34" charset="0"/>
            </a:endParaRPr>
          </a:p>
        </p:txBody>
      </p:sp>
      <p:sp>
        <p:nvSpPr>
          <p:cNvPr id="5" name="Hexagon 4"/>
          <p:cNvSpPr/>
          <p:nvPr/>
        </p:nvSpPr>
        <p:spPr>
          <a:xfrm>
            <a:off x="465138" y="784225"/>
            <a:ext cx="2470150" cy="658813"/>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a. </a:t>
            </a:r>
            <a:r>
              <a:rPr lang="en-US" sz="3200" b="1" dirty="0" err="1">
                <a:solidFill>
                  <a:schemeClr val="tx1"/>
                </a:solidFill>
                <a:latin typeface="Times New Roman" panose="02020603050405020304" pitchFamily="18" charset="0"/>
                <a:cs typeface="Times New Roman" panose="02020603050405020304" pitchFamily="18" charset="0"/>
              </a:rPr>
              <a:t>Ví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Hexagon 5"/>
          <p:cNvSpPr/>
          <p:nvPr/>
        </p:nvSpPr>
        <p:spPr>
          <a:xfrm>
            <a:off x="962025" y="3468688"/>
            <a:ext cx="9867900" cy="1154112"/>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solidFill>
                  <a:srgbClr val="000000"/>
                </a:solidFill>
                <a:latin typeface="Times New Roman" pitchFamily="18" charset="0"/>
                <a:cs typeface="Times New Roman" pitchFamily="18" charset="0"/>
              </a:rPr>
              <a:t>Phép tu từ so sánh</a:t>
            </a:r>
            <a:r>
              <a:rPr lang="en-US" sz="2800">
                <a:solidFill>
                  <a:srgbClr val="FF0000"/>
                </a:solidFill>
                <a:latin typeface="Times New Roman" pitchFamily="18" charset="0"/>
                <a:cs typeface="Times New Roman" pitchFamily="18" charset="0"/>
              </a:rPr>
              <a:t>:</a:t>
            </a:r>
            <a:r>
              <a:rPr lang="en-US" sz="2800" i="1">
                <a:solidFill>
                  <a:srgbClr val="FF0000"/>
                </a:solidFill>
                <a:latin typeface="Times New Roman" pitchFamily="18" charset="0"/>
                <a:cs typeface="Times New Roman" pitchFamily="18" charset="0"/>
              </a:rPr>
              <a:t> Hình dáng của Dế Choắt</a:t>
            </a:r>
            <a:r>
              <a:rPr lang="en-US" sz="2800" i="1">
                <a:solidFill>
                  <a:srgbClr val="000000"/>
                </a:solidFill>
                <a:latin typeface="Times New Roman" pitchFamily="18" charset="0"/>
                <a:cs typeface="Times New Roman" pitchFamily="18" charset="0"/>
              </a:rPr>
              <a:t> </a:t>
            </a:r>
            <a:r>
              <a:rPr lang="en-US" sz="2800">
                <a:solidFill>
                  <a:srgbClr val="000000"/>
                </a:solidFill>
                <a:latin typeface="Times New Roman" pitchFamily="18" charset="0"/>
                <a:cs typeface="Times New Roman" pitchFamily="18" charset="0"/>
              </a:rPr>
              <a:t>với</a:t>
            </a:r>
            <a:r>
              <a:rPr lang="en-US" sz="2800" i="1">
                <a:solidFill>
                  <a:srgbClr val="000000"/>
                </a:solidFill>
                <a:latin typeface="Times New Roman" pitchFamily="18" charset="0"/>
                <a:cs typeface="Times New Roman" pitchFamily="18" charset="0"/>
              </a:rPr>
              <a:t> </a:t>
            </a:r>
            <a:r>
              <a:rPr lang="en-US" sz="2800" i="1">
                <a:solidFill>
                  <a:srgbClr val="FF0000"/>
                </a:solidFill>
                <a:latin typeface="Times New Roman" pitchFamily="18" charset="0"/>
                <a:cs typeface="Times New Roman" pitchFamily="18" charset="0"/>
              </a:rPr>
              <a:t>một gã nghiện thuốc phiện </a:t>
            </a:r>
            <a:endParaRPr lang="en-US" sz="2800">
              <a:solidFill>
                <a:srgbClr val="FFFFFF"/>
              </a:solidFill>
              <a:cs typeface="Arial" charset="0"/>
            </a:endParaRPr>
          </a:p>
        </p:txBody>
      </p:sp>
      <p:sp>
        <p:nvSpPr>
          <p:cNvPr id="7" name="Hexagon 6"/>
          <p:cNvSpPr/>
          <p:nvPr/>
        </p:nvSpPr>
        <p:spPr>
          <a:xfrm>
            <a:off x="947738" y="4702175"/>
            <a:ext cx="9891712" cy="1196975"/>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b="1">
                <a:solidFill>
                  <a:srgbClr val="000000"/>
                </a:solidFill>
                <a:latin typeface="Times New Roman" pitchFamily="18" charset="0"/>
                <a:cs typeface="Calibri" pitchFamily="34" charset="0"/>
              </a:rPr>
              <a:t>Tác dụng</a:t>
            </a:r>
            <a:r>
              <a:rPr lang="en-US" sz="2400">
                <a:solidFill>
                  <a:srgbClr val="000000"/>
                </a:solidFill>
                <a:latin typeface="Times New Roman" pitchFamily="18" charset="0"/>
                <a:cs typeface="Calibri" pitchFamily="34" charset="0"/>
              </a:rPr>
              <a:t>: Làm cho hình ảnh Dế Choắt hiện lên </a:t>
            </a:r>
            <a:r>
              <a:rPr lang="en-US" sz="2400">
                <a:solidFill>
                  <a:srgbClr val="FF0000"/>
                </a:solidFill>
                <a:latin typeface="Times New Roman" pitchFamily="18" charset="0"/>
                <a:cs typeface="Calibri" pitchFamily="34" charset="0"/>
              </a:rPr>
              <a:t>cụ thể, sinh động</a:t>
            </a:r>
            <a:r>
              <a:rPr lang="en-US" sz="2400">
                <a:solidFill>
                  <a:srgbClr val="000000"/>
                </a:solidFill>
                <a:latin typeface="Times New Roman" pitchFamily="18" charset="0"/>
                <a:cs typeface="Calibri" pitchFamily="34" charset="0"/>
              </a:rPr>
              <a:t> với dáng vẻ yếu đuối, thiếu sức sống; đồng thời thấy được cái nhìn coi thường, lạnh lùng của Dế Mèn về Dế Choắt.</a:t>
            </a:r>
            <a:endParaRPr lang="en-US" sz="2400">
              <a:solidFill>
                <a:srgbClr val="FFFFFF"/>
              </a:solidFill>
              <a:latin typeface="Times New Roman" pitchFamily="18" charset="0"/>
              <a:cs typeface="Calibri" pitchFamily="34" charset="0"/>
            </a:endParaRPr>
          </a:p>
        </p:txBody>
      </p:sp>
      <p:pic>
        <p:nvPicPr>
          <p:cNvPr id="2" name="Picture 1"/>
          <p:cNvPicPr>
            <a:picLocks noChangeAspect="1"/>
          </p:cNvPicPr>
          <p:nvPr/>
        </p:nvPicPr>
        <p:blipFill>
          <a:blip r:embed="rId3"/>
          <a:srcRect/>
          <a:stretch>
            <a:fillRect/>
          </a:stretch>
        </p:blipFill>
        <p:spPr bwMode="auto">
          <a:xfrm>
            <a:off x="3775075" y="869950"/>
            <a:ext cx="4100513" cy="2524125"/>
          </a:xfrm>
          <a:prstGeom prst="rect">
            <a:avLst/>
          </a:prstGeom>
          <a:noFill/>
          <a:ln w="9525">
            <a:noFill/>
            <a:miter lim="800000"/>
            <a:headEnd/>
            <a:tailEnd/>
          </a:ln>
        </p:spPr>
      </p:pic>
    </p:spTree>
    <p:extLst>
      <p:ext uri="{BB962C8B-B14F-4D97-AF65-F5344CB8AC3E}">
        <p14:creationId xmlns:p14="http://schemas.microsoft.com/office/powerpoint/2010/main" val="415354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545</Words>
  <Application>Microsoft Office PowerPoint</Application>
  <PresentationFormat>Widescreen</PresentationFormat>
  <Paragraphs>64</Paragraphs>
  <Slides>15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等线</vt:lpstr>
      <vt:lpstr>微软雅黑</vt:lpstr>
      <vt:lpstr>MS Mincho</vt:lpstr>
      <vt:lpstr>Arial</vt:lpstr>
      <vt:lpstr>Calibri</vt:lpstr>
      <vt:lpstr>Calibri Light</vt:lpstr>
      <vt:lpstr>Times New Roman</vt:lpstr>
      <vt:lpstr>汉仪夏日体W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3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cp:revision>
  <dcterms:created xsi:type="dcterms:W3CDTF">2023-08-12T03:14:47Z</dcterms:created>
  <dcterms:modified xsi:type="dcterms:W3CDTF">2024-10-24T07:30:20Z</dcterms:modified>
</cp:coreProperties>
</file>